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0" r:id="rId4"/>
    <p:sldId id="261" r:id="rId5"/>
    <p:sldId id="258" r:id="rId6"/>
    <p:sldId id="259" r:id="rId7"/>
    <p:sldId id="262" r:id="rId8"/>
    <p:sldId id="263" r:id="rId9"/>
    <p:sldId id="268" r:id="rId10"/>
    <p:sldId id="264" r:id="rId11"/>
    <p:sldId id="265" r:id="rId12"/>
    <p:sldId id="266" r:id="rId13"/>
    <p:sldId id="272" r:id="rId14"/>
    <p:sldId id="274" r:id="rId15"/>
    <p:sldId id="277" r:id="rId16"/>
    <p:sldId id="279" r:id="rId17"/>
    <p:sldId id="281" r:id="rId18"/>
    <p:sldId id="283" r:id="rId19"/>
    <p:sldId id="267" r:id="rId20"/>
    <p:sldId id="269" r:id="rId21"/>
    <p:sldId id="270" r:id="rId22"/>
    <p:sldId id="271" r:id="rId23"/>
    <p:sldId id="28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30B0ED-93DD-4347-A5F0-BB29AFEEA594}">
          <p14:sldIdLst>
            <p14:sldId id="256"/>
          </p14:sldIdLst>
        </p14:section>
        <p14:section name="Untitled Section" id="{B3F2837F-E42F-4F1B-AABD-9DAA532157F9}">
          <p14:sldIdLst>
            <p14:sldId id="257"/>
            <p14:sldId id="260"/>
            <p14:sldId id="261"/>
            <p14:sldId id="258"/>
            <p14:sldId id="259"/>
            <p14:sldId id="262"/>
            <p14:sldId id="263"/>
            <p14:sldId id="268"/>
            <p14:sldId id="264"/>
            <p14:sldId id="265"/>
            <p14:sldId id="266"/>
            <p14:sldId id="272"/>
            <p14:sldId id="274"/>
            <p14:sldId id="277"/>
            <p14:sldId id="279"/>
            <p14:sldId id="281"/>
            <p14:sldId id="283"/>
            <p14:sldId id="267"/>
            <p14:sldId id="269"/>
            <p14:sldId id="270"/>
            <p14:sldId id="271"/>
            <p14:sldId id="28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Swan" initials="JS" lastIdx="6" clrIdx="0">
    <p:extLst>
      <p:ext uri="{19B8F6BF-5375-455C-9EA6-DF929625EA0E}">
        <p15:presenceInfo xmlns:p15="http://schemas.microsoft.com/office/powerpoint/2012/main" userId="698ad74b9ac5d4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6B5431-9CE5-444F-801D-E6BEE41FCCBD}" v="9" dt="2022-10-17T11:43:07.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1" autoAdjust="0"/>
    <p:restoredTop sz="94660"/>
  </p:normalViewPr>
  <p:slideViewPr>
    <p:cSldViewPr snapToGrid="0">
      <p:cViewPr varScale="1">
        <p:scale>
          <a:sx n="63" d="100"/>
          <a:sy n="63" d="100"/>
        </p:scale>
        <p:origin x="69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8T19:17:38.116" idx="1">
    <p:pos x="10" y="10"/>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26T21:39:16.722" idx="3">
    <p:pos x="10" y="10"/>
    <p:text/>
    <p:extLst>
      <p:ext uri="{C676402C-5697-4E1C-873F-D02D1690AC5C}">
        <p15:threadingInfo xmlns:p15="http://schemas.microsoft.com/office/powerpoint/2012/main" timeZoneBias="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10-17T12:59:52.375" idx="5">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7C523-FC5E-4ACF-A36F-1B6A84A6093F}" type="datetimeFigureOut">
              <a:rPr lang="en-GB" smtClean="0"/>
              <a:t>17/10/2022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1C830B-BEDE-4B55-83C4-81DAAC153E50}" type="slidenum">
              <a:rPr lang="en-GB" smtClean="0"/>
              <a:t>‹#›</a:t>
            </a:fld>
            <a:endParaRPr lang="en-GB"/>
          </a:p>
        </p:txBody>
      </p:sp>
    </p:spTree>
    <p:extLst>
      <p:ext uri="{BB962C8B-B14F-4D97-AF65-F5344CB8AC3E}">
        <p14:creationId xmlns:p14="http://schemas.microsoft.com/office/powerpoint/2010/main" val="1837485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244A-BF91-444C-96B5-4DD8BDC9ED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174DA0-E8BA-49C4-9B66-D7E7C19EC8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3287184-24CA-4228-AF01-7F697455FF19}"/>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5" name="Footer Placeholder 4">
            <a:extLst>
              <a:ext uri="{FF2B5EF4-FFF2-40B4-BE49-F238E27FC236}">
                <a16:creationId xmlns:a16="http://schemas.microsoft.com/office/drawing/2014/main" id="{A984235E-4E4F-467A-B5FA-B902B0B7F4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467D5E-1553-4A35-850C-EDBFF1936F28}"/>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2422897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7D70-A69B-487D-AC60-D71E2F5ABF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50ADBC-F089-4836-93FA-3676B25EA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D0CA74-44F5-4A7B-8EB1-CF6925AA3C73}"/>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5" name="Footer Placeholder 4">
            <a:extLst>
              <a:ext uri="{FF2B5EF4-FFF2-40B4-BE49-F238E27FC236}">
                <a16:creationId xmlns:a16="http://schemas.microsoft.com/office/drawing/2014/main" id="{0FDC79C1-1D0C-413D-A455-342EC29B21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D12457-A306-4014-8AE3-37A881F2ADCD}"/>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1376393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8B00CE-19C4-4C42-99FD-1F197EBD2D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AF447D-DCD2-4B91-AD1A-2F5F2A72A1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0D03AF-E4C1-4363-B28A-03EA85A0ACC5}"/>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5" name="Footer Placeholder 4">
            <a:extLst>
              <a:ext uri="{FF2B5EF4-FFF2-40B4-BE49-F238E27FC236}">
                <a16:creationId xmlns:a16="http://schemas.microsoft.com/office/drawing/2014/main" id="{A057FB3F-A28E-426B-88E4-7120BA6482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2B62A8-D20F-4768-BCB4-B1320782A8F5}"/>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43730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0FFB1-2A22-41B2-9475-458EAC7733B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DBFD1-C6DD-4FED-A78B-54E1A8D19C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DF5F79-F44A-481F-873D-50EEB6EF228E}"/>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5" name="Footer Placeholder 4">
            <a:extLst>
              <a:ext uri="{FF2B5EF4-FFF2-40B4-BE49-F238E27FC236}">
                <a16:creationId xmlns:a16="http://schemas.microsoft.com/office/drawing/2014/main" id="{9D88EBBE-F6A6-4DD9-BF87-09E1C20A5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798DE8-8239-4849-907D-87965A53A03C}"/>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2230023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8F156-3320-4ECE-8725-96D31D5387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3F652D-9004-449B-933B-A301548CC0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8F1EA8-4C15-47F4-9E5D-16A99E3B6E2B}"/>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5" name="Footer Placeholder 4">
            <a:extLst>
              <a:ext uri="{FF2B5EF4-FFF2-40B4-BE49-F238E27FC236}">
                <a16:creationId xmlns:a16="http://schemas.microsoft.com/office/drawing/2014/main" id="{A158374B-4BFE-4008-AC1C-9C8CB12160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B1D61C-3779-43C1-B46E-20FD68223275}"/>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265366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4B626-4779-4EC2-B29F-5749EDCA51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0D2FD9-8241-4EDF-B40D-9B70F5DB10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3541E1-10C1-4B16-97EE-DC1372B19A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BC03C9-F58D-4156-993C-3C04798AB3F9}"/>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6" name="Footer Placeholder 5">
            <a:extLst>
              <a:ext uri="{FF2B5EF4-FFF2-40B4-BE49-F238E27FC236}">
                <a16:creationId xmlns:a16="http://schemas.microsoft.com/office/drawing/2014/main" id="{CFBAFB9A-AFED-4BBC-9D91-D4FC881C46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0B11F7-0B9F-4CA0-AB43-50825313C4FF}"/>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153491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0BF87-E553-4CFA-AFC0-3B981838FD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4ED962-9EBA-4A1B-A807-8AC7553B4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9A3AA5-084D-4208-A82A-D772C01222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9B4A75-2797-4DCC-BE50-1608C9E4C8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37B61-F45C-4DF4-AACB-FF81CD282A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0A58986-0356-4072-984A-B7D7B7B6ADDB}"/>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8" name="Footer Placeholder 7">
            <a:extLst>
              <a:ext uri="{FF2B5EF4-FFF2-40B4-BE49-F238E27FC236}">
                <a16:creationId xmlns:a16="http://schemas.microsoft.com/office/drawing/2014/main" id="{D869411D-0B05-494C-A749-DD2B747C677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2BF14E2-6AF3-4866-BF99-636CDB557F2A}"/>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177359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7BB1-B56D-40DA-8B2C-5604E1925C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E5042A3-3CD7-4997-8763-D5433258373B}"/>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4" name="Footer Placeholder 3">
            <a:extLst>
              <a:ext uri="{FF2B5EF4-FFF2-40B4-BE49-F238E27FC236}">
                <a16:creationId xmlns:a16="http://schemas.microsoft.com/office/drawing/2014/main" id="{BD367D07-344D-431E-B15E-4FA734DCA7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21B75D-6BDC-4C7A-9263-92C4BD30124D}"/>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151043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E9714B-A517-47A7-ACB1-146FD016D459}"/>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3" name="Footer Placeholder 2">
            <a:extLst>
              <a:ext uri="{FF2B5EF4-FFF2-40B4-BE49-F238E27FC236}">
                <a16:creationId xmlns:a16="http://schemas.microsoft.com/office/drawing/2014/main" id="{AD59F4BD-A765-4299-BE04-5E7C52B1D4F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9138C3B-0656-4CD3-B5A8-4D8507FCA60B}"/>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299308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205E-E972-469C-AF02-531DA1907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0F0DBB-D69A-4804-8DF8-7490432015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748F57C-40C5-4535-A92F-D27CA4615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243454-7BD6-470C-8972-C4988CA20B33}"/>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6" name="Footer Placeholder 5">
            <a:extLst>
              <a:ext uri="{FF2B5EF4-FFF2-40B4-BE49-F238E27FC236}">
                <a16:creationId xmlns:a16="http://schemas.microsoft.com/office/drawing/2014/main" id="{21A3AE36-AF87-4A71-AE79-798EABBCCB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C88B31-C402-42CE-9E62-1962CDD59D49}"/>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176322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C704-782E-4CF3-8033-7938204C1C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DD913F-2351-401A-8D09-3D42F5BA55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298009-C9A8-404B-A5AA-7C945D2B6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736D5C-2FFB-4608-96A9-C444011E051A}"/>
              </a:ext>
            </a:extLst>
          </p:cNvPr>
          <p:cNvSpPr>
            <a:spLocks noGrp="1"/>
          </p:cNvSpPr>
          <p:nvPr>
            <p:ph type="dt" sz="half" idx="10"/>
          </p:nvPr>
        </p:nvSpPr>
        <p:spPr/>
        <p:txBody>
          <a:bodyPr/>
          <a:lstStyle/>
          <a:p>
            <a:fld id="{8910668C-73F6-489C-9FF6-93B789AEFDC9}" type="datetimeFigureOut">
              <a:rPr lang="en-GB" smtClean="0"/>
              <a:t>17/10/2022</a:t>
            </a:fld>
            <a:endParaRPr lang="en-GB"/>
          </a:p>
        </p:txBody>
      </p:sp>
      <p:sp>
        <p:nvSpPr>
          <p:cNvPr id="6" name="Footer Placeholder 5">
            <a:extLst>
              <a:ext uri="{FF2B5EF4-FFF2-40B4-BE49-F238E27FC236}">
                <a16:creationId xmlns:a16="http://schemas.microsoft.com/office/drawing/2014/main" id="{B8606BA9-C7F9-4DE7-8644-6CB178C836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72BD23-F14D-41DD-B34C-839280988E4B}"/>
              </a:ext>
            </a:extLst>
          </p:cNvPr>
          <p:cNvSpPr>
            <a:spLocks noGrp="1"/>
          </p:cNvSpPr>
          <p:nvPr>
            <p:ph type="sldNum" sz="quarter" idx="12"/>
          </p:nvPr>
        </p:nvSpPr>
        <p:spPr/>
        <p:txBody>
          <a:bodyPr/>
          <a:lstStyle/>
          <a:p>
            <a:fld id="{4A4A1FB3-F8B1-41FC-965E-60F0FDD56967}" type="slidenum">
              <a:rPr lang="en-GB" smtClean="0"/>
              <a:t>‹#›</a:t>
            </a:fld>
            <a:endParaRPr lang="en-GB"/>
          </a:p>
        </p:txBody>
      </p:sp>
    </p:spTree>
    <p:extLst>
      <p:ext uri="{BB962C8B-B14F-4D97-AF65-F5344CB8AC3E}">
        <p14:creationId xmlns:p14="http://schemas.microsoft.com/office/powerpoint/2010/main" val="69589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73D88D-CBF9-4B47-AA5E-F44D36766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6F4F0F-9664-4F2F-911E-C61F55C188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0CAB6C-9C5E-4BAA-BFD3-148B43C947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0668C-73F6-489C-9FF6-93B789AEFDC9}" type="datetimeFigureOut">
              <a:rPr lang="en-GB" smtClean="0"/>
              <a:t>17/10/2022</a:t>
            </a:fld>
            <a:endParaRPr lang="en-GB"/>
          </a:p>
        </p:txBody>
      </p:sp>
      <p:sp>
        <p:nvSpPr>
          <p:cNvPr id="5" name="Footer Placeholder 4">
            <a:extLst>
              <a:ext uri="{FF2B5EF4-FFF2-40B4-BE49-F238E27FC236}">
                <a16:creationId xmlns:a16="http://schemas.microsoft.com/office/drawing/2014/main" id="{50488674-771D-4A3C-A267-4DCE4593C5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B5E383-4734-4DD8-B727-0AE4340D93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A1FB3-F8B1-41FC-965E-60F0FDD56967}" type="slidenum">
              <a:rPr lang="en-GB" smtClean="0"/>
              <a:t>‹#›</a:t>
            </a:fld>
            <a:endParaRPr lang="en-GB"/>
          </a:p>
        </p:txBody>
      </p:sp>
    </p:spTree>
    <p:extLst>
      <p:ext uri="{BB962C8B-B14F-4D97-AF65-F5344CB8AC3E}">
        <p14:creationId xmlns:p14="http://schemas.microsoft.com/office/powerpoint/2010/main" val="1774467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Tishrei" TargetMode="External"/><Relationship Id="rId13" Type="http://schemas.openxmlformats.org/officeDocument/2006/relationships/hyperlink" Target="https://en.wikipedia.org/wiki/Adar" TargetMode="External"/><Relationship Id="rId3" Type="http://schemas.openxmlformats.org/officeDocument/2006/relationships/hyperlink" Target="https://en.wikipedia.org/wiki/Iyar" TargetMode="External"/><Relationship Id="rId7" Type="http://schemas.openxmlformats.org/officeDocument/2006/relationships/hyperlink" Target="https://en.wikipedia.org/wiki/Elul" TargetMode="External"/><Relationship Id="rId12" Type="http://schemas.openxmlformats.org/officeDocument/2006/relationships/hyperlink" Target="https://en.wikipedia.org/wiki/Shevat" TargetMode="External"/><Relationship Id="rId2" Type="http://schemas.openxmlformats.org/officeDocument/2006/relationships/hyperlink" Target="https://en.wikipedia.org/wiki/Nisan" TargetMode="External"/><Relationship Id="rId1" Type="http://schemas.openxmlformats.org/officeDocument/2006/relationships/slideLayout" Target="../slideLayouts/slideLayout7.xml"/><Relationship Id="rId6" Type="http://schemas.openxmlformats.org/officeDocument/2006/relationships/hyperlink" Target="https://en.wikipedia.org/wiki/Av_(month)" TargetMode="External"/><Relationship Id="rId11" Type="http://schemas.openxmlformats.org/officeDocument/2006/relationships/hyperlink" Target="https://en.wikipedia.org/wiki/Tevet" TargetMode="External"/><Relationship Id="rId5" Type="http://schemas.openxmlformats.org/officeDocument/2006/relationships/hyperlink" Target="https://en.wikipedia.org/wiki/Tammuz_(Hebrew_month)" TargetMode="External"/><Relationship Id="rId10" Type="http://schemas.openxmlformats.org/officeDocument/2006/relationships/hyperlink" Target="https://en.wikipedia.org/wiki/Kislev" TargetMode="External"/><Relationship Id="rId4" Type="http://schemas.openxmlformats.org/officeDocument/2006/relationships/hyperlink" Target="https://en.wikipedia.org/wiki/Sivan" TargetMode="External"/><Relationship Id="rId9" Type="http://schemas.openxmlformats.org/officeDocument/2006/relationships/hyperlink" Target="https://en.wikipedia.org/wiki/Cheshva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s://biblehub.com/greek/3551.htm" TargetMode="External"/><Relationship Id="rId3" Type="http://schemas.openxmlformats.org/officeDocument/2006/relationships/hyperlink" Target="https://biblehub.com/greek/3543.htm" TargetMode="External"/><Relationship Id="rId7" Type="http://schemas.openxmlformats.org/officeDocument/2006/relationships/hyperlink" Target="https://biblehub.com/greek/3588.htm" TargetMode="External"/><Relationship Id="rId12" Type="http://schemas.openxmlformats.org/officeDocument/2006/relationships/hyperlink" Target="https://biblehub.com/greek/4137.htm" TargetMode="External"/><Relationship Id="rId2" Type="http://schemas.openxmlformats.org/officeDocument/2006/relationships/hyperlink" Target="https://biblehub.com/greek/3361.htm" TargetMode="External"/><Relationship Id="rId1" Type="http://schemas.openxmlformats.org/officeDocument/2006/relationships/slideLayout" Target="../slideLayouts/slideLayout7.xml"/><Relationship Id="rId6" Type="http://schemas.openxmlformats.org/officeDocument/2006/relationships/hyperlink" Target="https://biblehub.com/greek/2647.htm" TargetMode="External"/><Relationship Id="rId11" Type="http://schemas.openxmlformats.org/officeDocument/2006/relationships/hyperlink" Target="https://biblehub.com/greek/235.htm" TargetMode="External"/><Relationship Id="rId5" Type="http://schemas.openxmlformats.org/officeDocument/2006/relationships/hyperlink" Target="https://biblehub.com/greek/2064.htm" TargetMode="External"/><Relationship Id="rId10" Type="http://schemas.openxmlformats.org/officeDocument/2006/relationships/hyperlink" Target="https://biblehub.com/greek/4396.htm" TargetMode="External"/><Relationship Id="rId4" Type="http://schemas.openxmlformats.org/officeDocument/2006/relationships/hyperlink" Target="https://biblehub.com/greek/3754.htm" TargetMode="External"/><Relationship Id="rId9" Type="http://schemas.openxmlformats.org/officeDocument/2006/relationships/hyperlink" Target="https://biblehub.com/greek/2228.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A931-90E6-4FF4-80D7-87813C2EF7FF}"/>
              </a:ext>
            </a:extLst>
          </p:cNvPr>
          <p:cNvSpPr>
            <a:spLocks noGrp="1"/>
          </p:cNvSpPr>
          <p:nvPr>
            <p:ph type="ctrTitle"/>
          </p:nvPr>
        </p:nvSpPr>
        <p:spPr>
          <a:xfrm>
            <a:off x="1524000" y="1122363"/>
            <a:ext cx="9144000" cy="771173"/>
          </a:xfrm>
        </p:spPr>
        <p:txBody>
          <a:bodyPr>
            <a:normAutofit fontScale="90000"/>
          </a:bodyPr>
          <a:lstStyle/>
          <a:p>
            <a:r>
              <a:rPr lang="en-GB">
                <a:solidFill>
                  <a:srgbClr val="00B0F0"/>
                </a:solidFill>
              </a:rPr>
              <a:t>The Convocations of </a:t>
            </a:r>
            <a:r>
              <a:rPr lang="en-GB" dirty="0">
                <a:solidFill>
                  <a:srgbClr val="00B0F0"/>
                </a:solidFill>
              </a:rPr>
              <a:t>the Lord</a:t>
            </a:r>
          </a:p>
        </p:txBody>
      </p:sp>
      <p:sp>
        <p:nvSpPr>
          <p:cNvPr id="3" name="Subtitle 2">
            <a:extLst>
              <a:ext uri="{FF2B5EF4-FFF2-40B4-BE49-F238E27FC236}">
                <a16:creationId xmlns:a16="http://schemas.microsoft.com/office/drawing/2014/main" id="{01F601CB-EBF9-48BC-A1F3-163F02537118}"/>
              </a:ext>
            </a:extLst>
          </p:cNvPr>
          <p:cNvSpPr>
            <a:spLocks noGrp="1"/>
          </p:cNvSpPr>
          <p:nvPr>
            <p:ph type="subTitle" idx="1"/>
          </p:nvPr>
        </p:nvSpPr>
        <p:spPr/>
        <p:txBody>
          <a:bodyPr/>
          <a:lstStyle/>
          <a:p>
            <a:r>
              <a:rPr lang="en-GB" dirty="0"/>
              <a:t>Leviticus 23</a:t>
            </a:r>
          </a:p>
          <a:p>
            <a:r>
              <a:rPr lang="en-GB" b="0" i="0" dirty="0">
                <a:solidFill>
                  <a:srgbClr val="FF0000"/>
                </a:solidFill>
                <a:effectLst/>
                <a:latin typeface="system-ui"/>
              </a:rPr>
              <a:t>And the </a:t>
            </a:r>
            <a:r>
              <a:rPr lang="en-GB" b="0" i="0" cap="small" dirty="0">
                <a:solidFill>
                  <a:srgbClr val="FF0000"/>
                </a:solidFill>
                <a:effectLst/>
                <a:latin typeface="system-ui"/>
              </a:rPr>
              <a:t>Lord</a:t>
            </a:r>
            <a:r>
              <a:rPr lang="en-GB" b="0" i="0" dirty="0">
                <a:solidFill>
                  <a:srgbClr val="FF0000"/>
                </a:solidFill>
                <a:effectLst/>
                <a:latin typeface="system-ui"/>
              </a:rPr>
              <a:t> spoke to Moses, saying, </a:t>
            </a:r>
            <a:r>
              <a:rPr lang="en-GB" b="1" i="0" baseline="30000" dirty="0">
                <a:solidFill>
                  <a:srgbClr val="FF0000"/>
                </a:solidFill>
                <a:effectLst/>
                <a:latin typeface="system-ui"/>
              </a:rPr>
              <a:t>2 </a:t>
            </a:r>
            <a:r>
              <a:rPr lang="en-GB" b="0" i="0" dirty="0">
                <a:solidFill>
                  <a:srgbClr val="FF0000"/>
                </a:solidFill>
                <a:effectLst/>
                <a:latin typeface="system-ui"/>
              </a:rPr>
              <a:t>“Speak to the children of Israel, and say to them: ‘The feasts of the </a:t>
            </a:r>
            <a:r>
              <a:rPr lang="en-GB" b="0" i="0" cap="small" dirty="0">
                <a:solidFill>
                  <a:srgbClr val="FF0000"/>
                </a:solidFill>
                <a:effectLst/>
                <a:latin typeface="system-ui"/>
              </a:rPr>
              <a:t>Lord</a:t>
            </a:r>
            <a:r>
              <a:rPr lang="en-GB" b="0" i="0" dirty="0">
                <a:solidFill>
                  <a:srgbClr val="FF0000"/>
                </a:solidFill>
                <a:effectLst/>
                <a:latin typeface="system-ui"/>
              </a:rPr>
              <a:t>, which you shall proclaim </a:t>
            </a:r>
            <a:r>
              <a:rPr lang="en-GB" b="0" i="1" dirty="0">
                <a:solidFill>
                  <a:srgbClr val="FF0000"/>
                </a:solidFill>
                <a:effectLst/>
                <a:latin typeface="system-ui"/>
              </a:rPr>
              <a:t>to be</a:t>
            </a:r>
            <a:r>
              <a:rPr lang="en-GB" b="0" i="0" dirty="0">
                <a:solidFill>
                  <a:srgbClr val="FF0000"/>
                </a:solidFill>
                <a:effectLst/>
                <a:latin typeface="system-ui"/>
              </a:rPr>
              <a:t> holy convocations, these </a:t>
            </a:r>
            <a:r>
              <a:rPr lang="en-GB" b="0" i="1" dirty="0">
                <a:solidFill>
                  <a:srgbClr val="FF0000"/>
                </a:solidFill>
                <a:effectLst/>
                <a:latin typeface="system-ui"/>
              </a:rPr>
              <a:t>are</a:t>
            </a:r>
            <a:r>
              <a:rPr lang="en-GB" b="0" i="0" dirty="0">
                <a:solidFill>
                  <a:srgbClr val="FF0000"/>
                </a:solidFill>
                <a:effectLst/>
                <a:latin typeface="system-ui"/>
              </a:rPr>
              <a:t> My feasts.</a:t>
            </a:r>
            <a:endParaRPr lang="en-GB" dirty="0">
              <a:solidFill>
                <a:srgbClr val="FF0000"/>
              </a:solidFill>
            </a:endParaRPr>
          </a:p>
        </p:txBody>
      </p:sp>
      <p:sp>
        <p:nvSpPr>
          <p:cNvPr id="4" name="TextBox 3">
            <a:extLst>
              <a:ext uri="{FF2B5EF4-FFF2-40B4-BE49-F238E27FC236}">
                <a16:creationId xmlns:a16="http://schemas.microsoft.com/office/drawing/2014/main" id="{D2125516-8BFC-447C-94E4-F7EA917DF56F}"/>
              </a:ext>
            </a:extLst>
          </p:cNvPr>
          <p:cNvSpPr txBox="1"/>
          <p:nvPr/>
        </p:nvSpPr>
        <p:spPr>
          <a:xfrm>
            <a:off x="1780248" y="2476163"/>
            <a:ext cx="8553281" cy="923330"/>
          </a:xfrm>
          <a:prstGeom prst="rect">
            <a:avLst/>
          </a:prstGeom>
          <a:noFill/>
        </p:spPr>
        <p:txBody>
          <a:bodyPr wrap="square" rtlCol="0">
            <a:spAutoFit/>
          </a:bodyPr>
          <a:lstStyle/>
          <a:p>
            <a:r>
              <a:rPr lang="en-GB" b="0" i="0" dirty="0">
                <a:solidFill>
                  <a:srgbClr val="001320"/>
                </a:solidFill>
                <a:effectLst/>
                <a:latin typeface="Roboto"/>
              </a:rPr>
              <a:t>Genesis 1 v4</a:t>
            </a:r>
          </a:p>
          <a:p>
            <a:r>
              <a:rPr lang="en-GB" b="0" i="0" dirty="0">
                <a:solidFill>
                  <a:srgbClr val="001320"/>
                </a:solidFill>
                <a:effectLst/>
                <a:latin typeface="Roboto"/>
              </a:rPr>
              <a:t>And God said, "Let there be lights in the vault of the sky to separate the day from the night, and let them serve as signs to mark sacred times, and days and years,</a:t>
            </a:r>
            <a:endParaRPr lang="en-GB" dirty="0"/>
          </a:p>
        </p:txBody>
      </p:sp>
    </p:spTree>
    <p:extLst>
      <p:ext uri="{BB962C8B-B14F-4D97-AF65-F5344CB8AC3E}">
        <p14:creationId xmlns:p14="http://schemas.microsoft.com/office/powerpoint/2010/main" val="77338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C4AA93-AFC3-480D-8DE3-831CBC5CEFED}"/>
              </a:ext>
            </a:extLst>
          </p:cNvPr>
          <p:cNvSpPr txBox="1"/>
          <p:nvPr/>
        </p:nvSpPr>
        <p:spPr>
          <a:xfrm>
            <a:off x="825388" y="1869259"/>
            <a:ext cx="10123136" cy="3970318"/>
          </a:xfrm>
          <a:prstGeom prst="rect">
            <a:avLst/>
          </a:prstGeom>
          <a:noFill/>
        </p:spPr>
        <p:txBody>
          <a:bodyPr wrap="square" rtlCol="0">
            <a:spAutoFit/>
          </a:bodyPr>
          <a:lstStyle/>
          <a:p>
            <a:r>
              <a:rPr lang="en-GB" dirty="0"/>
              <a:t>What happens in the Year of Jubilee?</a:t>
            </a:r>
          </a:p>
          <a:p>
            <a:endParaRPr lang="en-GB" dirty="0"/>
          </a:p>
          <a:p>
            <a:r>
              <a:rPr lang="en-GB" dirty="0"/>
              <a:t>All land reverts to its original owners</a:t>
            </a:r>
          </a:p>
          <a:p>
            <a:endParaRPr lang="en-GB" dirty="0"/>
          </a:p>
          <a:p>
            <a:r>
              <a:rPr lang="en-GB" dirty="0"/>
              <a:t>All Slaves go free</a:t>
            </a:r>
          </a:p>
          <a:p>
            <a:endParaRPr lang="en-GB" dirty="0"/>
          </a:p>
          <a:p>
            <a:r>
              <a:rPr lang="en-GB" dirty="0"/>
              <a:t>All debts cancelled</a:t>
            </a:r>
          </a:p>
          <a:p>
            <a:endParaRPr lang="en-GB" dirty="0"/>
          </a:p>
          <a:p>
            <a:r>
              <a:rPr lang="en-GB" dirty="0"/>
              <a:t>Acts 3 v21 ‘the time of the restitution of all things’</a:t>
            </a:r>
          </a:p>
          <a:p>
            <a:endParaRPr lang="en-GB" dirty="0"/>
          </a:p>
          <a:p>
            <a:endParaRPr lang="en-GB" dirty="0"/>
          </a:p>
          <a:p>
            <a:endParaRPr lang="en-GB" dirty="0"/>
          </a:p>
          <a:p>
            <a:endParaRPr lang="en-GB" dirty="0"/>
          </a:p>
          <a:p>
            <a:r>
              <a:rPr lang="en-GB" dirty="0"/>
              <a:t>How many Sabbaths are there?</a:t>
            </a:r>
          </a:p>
        </p:txBody>
      </p:sp>
    </p:spTree>
    <p:extLst>
      <p:ext uri="{BB962C8B-B14F-4D97-AF65-F5344CB8AC3E}">
        <p14:creationId xmlns:p14="http://schemas.microsoft.com/office/powerpoint/2010/main" val="1812718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6C85C1-5C75-4AE4-AA56-A5AEA061F498}"/>
              </a:ext>
            </a:extLst>
          </p:cNvPr>
          <p:cNvSpPr txBox="1"/>
          <p:nvPr/>
        </p:nvSpPr>
        <p:spPr>
          <a:xfrm>
            <a:off x="1011505" y="825388"/>
            <a:ext cx="9927428" cy="4801314"/>
          </a:xfrm>
          <a:prstGeom prst="rect">
            <a:avLst/>
          </a:prstGeom>
          <a:noFill/>
        </p:spPr>
        <p:txBody>
          <a:bodyPr wrap="square" rtlCol="0">
            <a:spAutoFit/>
          </a:bodyPr>
          <a:lstStyle/>
          <a:p>
            <a:r>
              <a:rPr lang="en-GB" dirty="0"/>
              <a:t>These are the feasts:				Month</a:t>
            </a:r>
          </a:p>
          <a:p>
            <a:endParaRPr lang="en-GB" dirty="0"/>
          </a:p>
          <a:p>
            <a:r>
              <a:rPr lang="en-GB" dirty="0"/>
              <a:t> 7 The Spring Feasts				March/April</a:t>
            </a:r>
          </a:p>
          <a:p>
            <a:endParaRPr lang="en-GB" dirty="0"/>
          </a:p>
          <a:p>
            <a:r>
              <a:rPr lang="en-GB" dirty="0"/>
              <a:t>Passover						14 Nisan </a:t>
            </a:r>
          </a:p>
          <a:p>
            <a:r>
              <a:rPr lang="en-GB" dirty="0"/>
              <a:t>Unleavened Bread					15 Nisan 			</a:t>
            </a:r>
          </a:p>
          <a:p>
            <a:r>
              <a:rPr lang="en-GB" dirty="0"/>
              <a:t>First Fruits					17 Nisan or first day after sabbath</a:t>
            </a:r>
          </a:p>
          <a:p>
            <a:endParaRPr lang="en-GB" dirty="0"/>
          </a:p>
          <a:p>
            <a:r>
              <a:rPr lang="en-GB" dirty="0"/>
              <a:t>1 </a:t>
            </a:r>
            <a:r>
              <a:rPr lang="en-GB" dirty="0" err="1"/>
              <a:t>Shavout</a:t>
            </a:r>
            <a:r>
              <a:rPr lang="en-GB" dirty="0"/>
              <a:t> Pentecost 				6 Silvan (June)</a:t>
            </a:r>
          </a:p>
          <a:p>
            <a:endParaRPr lang="en-GB" dirty="0"/>
          </a:p>
          <a:p>
            <a:r>
              <a:rPr lang="en-GB" dirty="0"/>
              <a:t>The Autumn Feasts					September/October</a:t>
            </a:r>
          </a:p>
          <a:p>
            <a:endParaRPr lang="en-GB" dirty="0"/>
          </a:p>
          <a:p>
            <a:r>
              <a:rPr lang="en-GB" dirty="0"/>
              <a:t>1 Trumpets					1 Tishri</a:t>
            </a:r>
          </a:p>
          <a:p>
            <a:r>
              <a:rPr lang="en-GB" dirty="0"/>
              <a:t>1 Day of Atonement				10 Tishri</a:t>
            </a:r>
          </a:p>
          <a:p>
            <a:r>
              <a:rPr lang="en-GB" dirty="0"/>
              <a:t>7 Tabernacles					15 Tishri</a:t>
            </a:r>
          </a:p>
          <a:p>
            <a:r>
              <a:rPr lang="en-GB" dirty="0"/>
              <a:t>1 </a:t>
            </a:r>
            <a:r>
              <a:rPr lang="en-GB" dirty="0" err="1"/>
              <a:t>Shimini</a:t>
            </a:r>
            <a:r>
              <a:rPr lang="en-GB" dirty="0"/>
              <a:t> Atzeret	8</a:t>
            </a:r>
            <a:r>
              <a:rPr lang="en-GB" baseline="30000" dirty="0"/>
              <a:t>th</a:t>
            </a:r>
            <a:r>
              <a:rPr lang="en-GB" dirty="0"/>
              <a:t> Day or The great day of the Feast	22 Tishri</a:t>
            </a:r>
          </a:p>
          <a:p>
            <a:endParaRPr lang="en-GB" dirty="0"/>
          </a:p>
        </p:txBody>
      </p:sp>
      <p:sp>
        <p:nvSpPr>
          <p:cNvPr id="5" name="Rectangle 2">
            <a:extLst>
              <a:ext uri="{FF2B5EF4-FFF2-40B4-BE49-F238E27FC236}">
                <a16:creationId xmlns:a16="http://schemas.microsoft.com/office/drawing/2014/main" id="{226B0C21-D9A7-4732-8F53-90DB586DD18F}"/>
              </a:ext>
            </a:extLst>
          </p:cNvPr>
          <p:cNvSpPr>
            <a:spLocks noChangeArrowheads="1"/>
          </p:cNvSpPr>
          <p:nvPr/>
        </p:nvSpPr>
        <p:spPr bwMode="auto">
          <a:xfrm>
            <a:off x="4137664" y="886930"/>
            <a:ext cx="611192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42460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E111464-CB52-4E6B-8714-C88534AB2996}"/>
              </a:ext>
            </a:extLst>
          </p:cNvPr>
          <p:cNvGraphicFramePr>
            <a:graphicFrameLocks noGrp="1"/>
          </p:cNvGraphicFramePr>
          <p:nvPr>
            <p:extLst>
              <p:ext uri="{D42A27DB-BD31-4B8C-83A1-F6EECF244321}">
                <p14:modId xmlns:p14="http://schemas.microsoft.com/office/powerpoint/2010/main" val="599035612"/>
              </p:ext>
            </p:extLst>
          </p:nvPr>
        </p:nvGraphicFramePr>
        <p:xfrm>
          <a:off x="1782175" y="616449"/>
          <a:ext cx="8627650" cy="5587000"/>
        </p:xfrm>
        <a:graphic>
          <a:graphicData uri="http://schemas.openxmlformats.org/drawingml/2006/table">
            <a:tbl>
              <a:tblPr/>
              <a:tblGrid>
                <a:gridCol w="1725530">
                  <a:extLst>
                    <a:ext uri="{9D8B030D-6E8A-4147-A177-3AD203B41FA5}">
                      <a16:colId xmlns:a16="http://schemas.microsoft.com/office/drawing/2014/main" val="3449297369"/>
                    </a:ext>
                  </a:extLst>
                </a:gridCol>
                <a:gridCol w="1725530">
                  <a:extLst>
                    <a:ext uri="{9D8B030D-6E8A-4147-A177-3AD203B41FA5}">
                      <a16:colId xmlns:a16="http://schemas.microsoft.com/office/drawing/2014/main" val="3972791726"/>
                    </a:ext>
                  </a:extLst>
                </a:gridCol>
                <a:gridCol w="1725530">
                  <a:extLst>
                    <a:ext uri="{9D8B030D-6E8A-4147-A177-3AD203B41FA5}">
                      <a16:colId xmlns:a16="http://schemas.microsoft.com/office/drawing/2014/main" val="269980896"/>
                    </a:ext>
                  </a:extLst>
                </a:gridCol>
                <a:gridCol w="1725530">
                  <a:extLst>
                    <a:ext uri="{9D8B030D-6E8A-4147-A177-3AD203B41FA5}">
                      <a16:colId xmlns:a16="http://schemas.microsoft.com/office/drawing/2014/main" val="3479378775"/>
                    </a:ext>
                  </a:extLst>
                </a:gridCol>
                <a:gridCol w="1725530">
                  <a:extLst>
                    <a:ext uri="{9D8B030D-6E8A-4147-A177-3AD203B41FA5}">
                      <a16:colId xmlns:a16="http://schemas.microsoft.com/office/drawing/2014/main" val="3418791333"/>
                    </a:ext>
                  </a:extLst>
                </a:gridCol>
              </a:tblGrid>
              <a:tr h="675142">
                <a:tc>
                  <a:txBody>
                    <a:bodyPr/>
                    <a:lstStyle/>
                    <a:p>
                      <a:pPr algn="ctr"/>
                      <a:r>
                        <a:rPr lang="en-GB" sz="1500">
                          <a:effectLst/>
                        </a:rPr>
                        <a:t>Ecclesiastical/</a:t>
                      </a:r>
                      <a:br>
                        <a:rPr lang="en-GB" sz="1500">
                          <a:effectLst/>
                        </a:rPr>
                      </a:br>
                      <a:r>
                        <a:rPr lang="en-GB" sz="1500">
                          <a:effectLst/>
                        </a:rPr>
                        <a:t>Biblical</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EAECF0"/>
                    </a:solidFill>
                  </a:tcPr>
                </a:tc>
                <a:tc>
                  <a:txBody>
                    <a:bodyPr/>
                    <a:lstStyle/>
                    <a:p>
                      <a:pPr algn="ctr"/>
                      <a:r>
                        <a:rPr lang="en-GB" sz="1500">
                          <a:effectLst/>
                        </a:rPr>
                        <a:t>Civil</a:t>
                      </a:r>
                    </a:p>
                  </a:txBody>
                  <a:tcPr marL="75023" marR="75023" marT="37512" marB="37512" anchor="b">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EAECF0"/>
                    </a:solidFill>
                  </a:tcPr>
                </a:tc>
                <a:tc>
                  <a:txBody>
                    <a:bodyPr/>
                    <a:lstStyle/>
                    <a:p>
                      <a:endParaRPr lang="en-GB" sz="1500"/>
                    </a:p>
                  </a:txBody>
                  <a:tcPr marL="75023" marR="75023" marT="37512" marB="37512">
                    <a:lnL w="6350" cap="flat" cmpd="sng" algn="ctr">
                      <a:solidFill>
                        <a:srgbClr val="A2A9B1"/>
                      </a:solidFill>
                      <a:prstDash val="solid"/>
                      <a:round/>
                      <a:headEnd type="none" w="med" len="med"/>
                      <a:tailEnd type="none" w="med" len="med"/>
                    </a:lnL>
                    <a:lnB w="6350" cap="flat" cmpd="sng" algn="ctr">
                      <a:solidFill>
                        <a:srgbClr val="A2A9B1"/>
                      </a:solidFill>
                      <a:prstDash val="solid"/>
                      <a:round/>
                      <a:headEnd type="none" w="med" len="med"/>
                      <a:tailEnd type="none" w="med" len="med"/>
                    </a:lnB>
                  </a:tcPr>
                </a:tc>
                <a:tc>
                  <a:txBody>
                    <a:bodyPr/>
                    <a:lstStyle/>
                    <a:p>
                      <a:endParaRPr lang="en-GB" sz="1500"/>
                    </a:p>
                  </a:txBody>
                  <a:tcPr marL="75023" marR="75023" marT="37512" marB="37512">
                    <a:lnB w="6350" cap="flat" cmpd="sng" algn="ctr">
                      <a:solidFill>
                        <a:srgbClr val="A2A9B1"/>
                      </a:solidFill>
                      <a:prstDash val="solid"/>
                      <a:round/>
                      <a:headEnd type="none" w="med" len="med"/>
                      <a:tailEnd type="none" w="med" len="med"/>
                    </a:lnB>
                  </a:tcPr>
                </a:tc>
                <a:tc>
                  <a:txBody>
                    <a:bodyPr/>
                    <a:lstStyle/>
                    <a:p>
                      <a:endParaRPr lang="en-GB" sz="1500"/>
                    </a:p>
                  </a:txBody>
                  <a:tcPr marL="75023" marR="75023" marT="37512" marB="37512">
                    <a:lnB w="6350"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1403527945"/>
                  </a:ext>
                </a:extLst>
              </a:tr>
              <a:tr h="385156">
                <a:tc>
                  <a:txBody>
                    <a:bodyPr/>
                    <a:lstStyle/>
                    <a:p>
                      <a:pPr algn="ctr"/>
                      <a:r>
                        <a:rPr lang="en-GB" sz="1500">
                          <a:effectLst/>
                        </a:rPr>
                        <a:t>1</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7</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2" tooltip="Nisan"/>
                        </a:rPr>
                        <a:t>Nisan</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30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Mar–Apr</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98790068"/>
                  </a:ext>
                </a:extLst>
              </a:tr>
              <a:tr h="385156">
                <a:tc>
                  <a:txBody>
                    <a:bodyPr/>
                    <a:lstStyle/>
                    <a:p>
                      <a:pPr algn="ctr"/>
                      <a:r>
                        <a:rPr lang="en-GB" sz="1500">
                          <a:effectLst/>
                        </a:rPr>
                        <a:t>2</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8</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3" tooltip="Iyar"/>
                        </a:rPr>
                        <a:t>Iyar</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29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Apr–May</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08878080"/>
                  </a:ext>
                </a:extLst>
              </a:tr>
              <a:tr h="385156">
                <a:tc>
                  <a:txBody>
                    <a:bodyPr/>
                    <a:lstStyle/>
                    <a:p>
                      <a:pPr algn="ctr"/>
                      <a:r>
                        <a:rPr lang="en-GB" sz="1500">
                          <a:effectLst/>
                        </a:rPr>
                        <a:t>3</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4" tooltip="Sivan"/>
                        </a:rPr>
                        <a:t>Sivan</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30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May–Jun</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403374746"/>
                  </a:ext>
                </a:extLst>
              </a:tr>
              <a:tr h="385156">
                <a:tc>
                  <a:txBody>
                    <a:bodyPr/>
                    <a:lstStyle/>
                    <a:p>
                      <a:pPr algn="ctr"/>
                      <a:r>
                        <a:rPr lang="en-GB" sz="1500">
                          <a:effectLst/>
                        </a:rPr>
                        <a:t>4</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10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5" tooltip="Tammuz (Hebrew month)"/>
                        </a:rPr>
                        <a:t>Tammuz</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29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Jun–Jul</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51607551"/>
                  </a:ext>
                </a:extLst>
              </a:tr>
              <a:tr h="385156">
                <a:tc>
                  <a:txBody>
                    <a:bodyPr/>
                    <a:lstStyle/>
                    <a:p>
                      <a:pPr algn="ctr"/>
                      <a:r>
                        <a:rPr lang="en-GB" sz="1500">
                          <a:effectLst/>
                        </a:rPr>
                        <a:t>5</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11</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6" tooltip="Av (month)"/>
                        </a:rPr>
                        <a:t>Av</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30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Jul–Aug</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690777182"/>
                  </a:ext>
                </a:extLst>
              </a:tr>
              <a:tr h="385156">
                <a:tc>
                  <a:txBody>
                    <a:bodyPr/>
                    <a:lstStyle/>
                    <a:p>
                      <a:pPr algn="ctr"/>
                      <a:r>
                        <a:rPr lang="en-GB" sz="1500">
                          <a:effectLst/>
                        </a:rPr>
                        <a:t>6</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12</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7" tooltip="Elul"/>
                        </a:rPr>
                        <a:t>Elul</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29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Aug–Sep</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597527540"/>
                  </a:ext>
                </a:extLst>
              </a:tr>
              <a:tr h="385156">
                <a:tc>
                  <a:txBody>
                    <a:bodyPr/>
                    <a:lstStyle/>
                    <a:p>
                      <a:pPr algn="ctr"/>
                      <a:r>
                        <a:rPr lang="en-GB" sz="1500">
                          <a:effectLst/>
                        </a:rPr>
                        <a:t>7</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1</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8" tooltip="Tishrei"/>
                        </a:rPr>
                        <a:t>Tishrei</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30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Sep–Oct</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56994618"/>
                  </a:ext>
                </a:extLst>
              </a:tr>
              <a:tr h="675142">
                <a:tc>
                  <a:txBody>
                    <a:bodyPr/>
                    <a:lstStyle/>
                    <a:p>
                      <a:pPr algn="ctr"/>
                      <a:r>
                        <a:rPr lang="en-GB" sz="1500">
                          <a:effectLst/>
                        </a:rPr>
                        <a:t>8</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2</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9" tooltip="Cheshvan"/>
                        </a:rPr>
                        <a:t>Cheshvan</a:t>
                      </a:r>
                      <a:r>
                        <a:rPr lang="en-GB" sz="1500">
                          <a:effectLst/>
                        </a:rPr>
                        <a:t> (or Marcheshvan)</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29/30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Oct–Nov</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922465520"/>
                  </a:ext>
                </a:extLst>
              </a:tr>
              <a:tr h="385156">
                <a:tc>
                  <a:txBody>
                    <a:bodyPr/>
                    <a:lstStyle/>
                    <a:p>
                      <a:pPr algn="ctr"/>
                      <a:r>
                        <a:rPr lang="en-GB" sz="1500">
                          <a:effectLst/>
                        </a:rPr>
                        <a:t>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3</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10" tooltip="Kislev"/>
                        </a:rPr>
                        <a:t>Kislev</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30/29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Nov–Dec</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17383246"/>
                  </a:ext>
                </a:extLst>
              </a:tr>
              <a:tr h="385156">
                <a:tc>
                  <a:txBody>
                    <a:bodyPr/>
                    <a:lstStyle/>
                    <a:p>
                      <a:pPr algn="ctr"/>
                      <a:r>
                        <a:rPr lang="en-GB" sz="1500">
                          <a:effectLst/>
                        </a:rPr>
                        <a:t>10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4</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11" tooltip="Tevet"/>
                        </a:rPr>
                        <a:t>Tevet</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29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Dec–Jan</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0816212"/>
                  </a:ext>
                </a:extLst>
              </a:tr>
              <a:tr h="385156">
                <a:tc>
                  <a:txBody>
                    <a:bodyPr/>
                    <a:lstStyle/>
                    <a:p>
                      <a:pPr algn="ctr"/>
                      <a:r>
                        <a:rPr lang="en-GB" sz="1500">
                          <a:effectLst/>
                        </a:rPr>
                        <a:t>11</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5</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12" tooltip="Shevat"/>
                        </a:rPr>
                        <a:t>Shevat</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30</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Jan–Feb</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5176943"/>
                  </a:ext>
                </a:extLst>
              </a:tr>
              <a:tr h="385156">
                <a:tc>
                  <a:txBody>
                    <a:bodyPr/>
                    <a:lstStyle/>
                    <a:p>
                      <a:pPr algn="ctr"/>
                      <a:r>
                        <a:rPr lang="en-GB" sz="1500">
                          <a:effectLst/>
                        </a:rPr>
                        <a:t>12</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6</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GB" sz="1500" u="none" strike="noStrike">
                          <a:solidFill>
                            <a:srgbClr val="0B0080"/>
                          </a:solidFill>
                          <a:effectLst/>
                          <a:hlinkClick r:id="rId13" tooltip="Adar"/>
                        </a:rPr>
                        <a:t>Adar</a:t>
                      </a:r>
                      <a:endParaRPr lang="en-GB" sz="1500">
                        <a:effectLst/>
                      </a:endParaRP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a:effectLst/>
                        </a:rPr>
                        <a:t>29</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GB" sz="1500" dirty="0">
                          <a:effectLst/>
                        </a:rPr>
                        <a:t>Feb–Ma</a:t>
                      </a:r>
                    </a:p>
                  </a:txBody>
                  <a:tcPr marL="75023" marR="75023" marT="37512" marB="37512"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22479909"/>
                  </a:ext>
                </a:extLst>
              </a:tr>
            </a:tbl>
          </a:graphicData>
        </a:graphic>
      </p:graphicFrame>
    </p:spTree>
    <p:extLst>
      <p:ext uri="{BB962C8B-B14F-4D97-AF65-F5344CB8AC3E}">
        <p14:creationId xmlns:p14="http://schemas.microsoft.com/office/powerpoint/2010/main" val="3181242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D7F8-0D49-8E8D-37E5-630361C47693}"/>
              </a:ext>
            </a:extLst>
          </p:cNvPr>
          <p:cNvSpPr>
            <a:spLocks noGrp="1"/>
          </p:cNvSpPr>
          <p:nvPr>
            <p:ph type="title"/>
          </p:nvPr>
        </p:nvSpPr>
        <p:spPr/>
        <p:txBody>
          <a:bodyPr/>
          <a:lstStyle/>
          <a:p>
            <a:r>
              <a:rPr lang="en-GB" dirty="0"/>
              <a:t>How does Jesus fulfil the Passover</a:t>
            </a:r>
          </a:p>
        </p:txBody>
      </p:sp>
      <p:sp>
        <p:nvSpPr>
          <p:cNvPr id="3" name="Vertical Text Placeholder 2">
            <a:extLst>
              <a:ext uri="{FF2B5EF4-FFF2-40B4-BE49-F238E27FC236}">
                <a16:creationId xmlns:a16="http://schemas.microsoft.com/office/drawing/2014/main" id="{00725093-975F-A90E-4819-5E3A2F30B811}"/>
              </a:ext>
            </a:extLst>
          </p:cNvPr>
          <p:cNvSpPr>
            <a:spLocks noGrp="1"/>
          </p:cNvSpPr>
          <p:nvPr>
            <p:ph type="body" orient="vert" idx="1"/>
          </p:nvPr>
        </p:nvSpPr>
        <p:spPr>
          <a:xfrm rot="16200000">
            <a:off x="4145044" y="-1443755"/>
            <a:ext cx="3802380" cy="10927559"/>
          </a:xfrm>
        </p:spPr>
        <p:txBody>
          <a:bodyPr/>
          <a:lstStyle/>
          <a:p>
            <a:r>
              <a:rPr lang="en-GB" dirty="0"/>
              <a:t>Nisan 1 The first day of religious New Year</a:t>
            </a:r>
          </a:p>
          <a:p>
            <a:endParaRPr lang="en-GB" dirty="0"/>
          </a:p>
        </p:txBody>
      </p:sp>
    </p:spTree>
    <p:extLst>
      <p:ext uri="{BB962C8B-B14F-4D97-AF65-F5344CB8AC3E}">
        <p14:creationId xmlns:p14="http://schemas.microsoft.com/office/powerpoint/2010/main" val="3582891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D7F8-0D49-8E8D-37E5-630361C47693}"/>
              </a:ext>
            </a:extLst>
          </p:cNvPr>
          <p:cNvSpPr>
            <a:spLocks noGrp="1"/>
          </p:cNvSpPr>
          <p:nvPr>
            <p:ph type="title"/>
          </p:nvPr>
        </p:nvSpPr>
        <p:spPr/>
        <p:txBody>
          <a:bodyPr/>
          <a:lstStyle/>
          <a:p>
            <a:r>
              <a:rPr lang="en-GB" dirty="0"/>
              <a:t>How does Jesus fulfil the Passover</a:t>
            </a:r>
          </a:p>
        </p:txBody>
      </p:sp>
      <p:sp>
        <p:nvSpPr>
          <p:cNvPr id="3" name="Vertical Text Placeholder 2">
            <a:extLst>
              <a:ext uri="{FF2B5EF4-FFF2-40B4-BE49-F238E27FC236}">
                <a16:creationId xmlns:a16="http://schemas.microsoft.com/office/drawing/2014/main" id="{00725093-975F-A90E-4819-5E3A2F30B811}"/>
              </a:ext>
            </a:extLst>
          </p:cNvPr>
          <p:cNvSpPr>
            <a:spLocks noGrp="1"/>
          </p:cNvSpPr>
          <p:nvPr>
            <p:ph type="body" orient="vert" idx="1"/>
          </p:nvPr>
        </p:nvSpPr>
        <p:spPr>
          <a:xfrm rot="16200000">
            <a:off x="4145044" y="-1443755"/>
            <a:ext cx="3802380" cy="10927559"/>
          </a:xfrm>
        </p:spPr>
        <p:txBody>
          <a:bodyPr/>
          <a:lstStyle/>
          <a:p>
            <a:r>
              <a:rPr lang="en-GB" dirty="0"/>
              <a:t>Nisan 1 The first day of religious New Year</a:t>
            </a:r>
          </a:p>
          <a:p>
            <a:r>
              <a:rPr lang="en-GB" dirty="0"/>
              <a:t>Nissan 10 A lamb is selected and inspected</a:t>
            </a:r>
          </a:p>
          <a:p>
            <a:endParaRPr lang="en-GB" dirty="0"/>
          </a:p>
        </p:txBody>
      </p:sp>
    </p:spTree>
    <p:extLst>
      <p:ext uri="{BB962C8B-B14F-4D97-AF65-F5344CB8AC3E}">
        <p14:creationId xmlns:p14="http://schemas.microsoft.com/office/powerpoint/2010/main" val="3804002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D7F8-0D49-8E8D-37E5-630361C47693}"/>
              </a:ext>
            </a:extLst>
          </p:cNvPr>
          <p:cNvSpPr>
            <a:spLocks noGrp="1"/>
          </p:cNvSpPr>
          <p:nvPr>
            <p:ph type="title"/>
          </p:nvPr>
        </p:nvSpPr>
        <p:spPr/>
        <p:txBody>
          <a:bodyPr/>
          <a:lstStyle/>
          <a:p>
            <a:r>
              <a:rPr lang="en-GB" dirty="0"/>
              <a:t>How does Jesus fulfil the Passover</a:t>
            </a:r>
          </a:p>
        </p:txBody>
      </p:sp>
      <p:sp>
        <p:nvSpPr>
          <p:cNvPr id="3" name="Vertical Text Placeholder 2">
            <a:extLst>
              <a:ext uri="{FF2B5EF4-FFF2-40B4-BE49-F238E27FC236}">
                <a16:creationId xmlns:a16="http://schemas.microsoft.com/office/drawing/2014/main" id="{00725093-975F-A90E-4819-5E3A2F30B811}"/>
              </a:ext>
            </a:extLst>
          </p:cNvPr>
          <p:cNvSpPr>
            <a:spLocks noGrp="1"/>
          </p:cNvSpPr>
          <p:nvPr>
            <p:ph type="body" orient="vert" idx="1"/>
          </p:nvPr>
        </p:nvSpPr>
        <p:spPr>
          <a:xfrm rot="16200000">
            <a:off x="4145044" y="-1443755"/>
            <a:ext cx="3802380" cy="10927559"/>
          </a:xfrm>
        </p:spPr>
        <p:txBody>
          <a:bodyPr/>
          <a:lstStyle/>
          <a:p>
            <a:r>
              <a:rPr lang="en-GB" dirty="0"/>
              <a:t>Nisan 1 The first day of religious New Year</a:t>
            </a:r>
          </a:p>
          <a:p>
            <a:r>
              <a:rPr lang="en-GB" dirty="0"/>
              <a:t>Nisan 10 A lamb is selected and inspected</a:t>
            </a:r>
          </a:p>
          <a:p>
            <a:r>
              <a:rPr lang="en-GB" dirty="0"/>
              <a:t>Nisan 14 The lamb is sacrificed</a:t>
            </a:r>
          </a:p>
          <a:p>
            <a:endParaRPr lang="en-GB" dirty="0"/>
          </a:p>
        </p:txBody>
      </p:sp>
    </p:spTree>
    <p:extLst>
      <p:ext uri="{BB962C8B-B14F-4D97-AF65-F5344CB8AC3E}">
        <p14:creationId xmlns:p14="http://schemas.microsoft.com/office/powerpoint/2010/main" val="1716150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D7F8-0D49-8E8D-37E5-630361C47693}"/>
              </a:ext>
            </a:extLst>
          </p:cNvPr>
          <p:cNvSpPr>
            <a:spLocks noGrp="1"/>
          </p:cNvSpPr>
          <p:nvPr>
            <p:ph type="title"/>
          </p:nvPr>
        </p:nvSpPr>
        <p:spPr/>
        <p:txBody>
          <a:bodyPr/>
          <a:lstStyle/>
          <a:p>
            <a:r>
              <a:rPr lang="en-GB" dirty="0"/>
              <a:t>How does Jesus fulfil the Passover</a:t>
            </a:r>
          </a:p>
        </p:txBody>
      </p:sp>
      <p:sp>
        <p:nvSpPr>
          <p:cNvPr id="3" name="Vertical Text Placeholder 2">
            <a:extLst>
              <a:ext uri="{FF2B5EF4-FFF2-40B4-BE49-F238E27FC236}">
                <a16:creationId xmlns:a16="http://schemas.microsoft.com/office/drawing/2014/main" id="{00725093-975F-A90E-4819-5E3A2F30B811}"/>
              </a:ext>
            </a:extLst>
          </p:cNvPr>
          <p:cNvSpPr>
            <a:spLocks noGrp="1"/>
          </p:cNvSpPr>
          <p:nvPr>
            <p:ph type="body" orient="vert" idx="1"/>
          </p:nvPr>
        </p:nvSpPr>
        <p:spPr>
          <a:xfrm rot="16200000">
            <a:off x="4145044" y="-1443755"/>
            <a:ext cx="3802380" cy="10927559"/>
          </a:xfrm>
        </p:spPr>
        <p:txBody>
          <a:bodyPr/>
          <a:lstStyle/>
          <a:p>
            <a:r>
              <a:rPr lang="en-GB" dirty="0"/>
              <a:t>Nisan 1 The first day of religious New Year</a:t>
            </a:r>
          </a:p>
          <a:p>
            <a:r>
              <a:rPr lang="en-GB" dirty="0"/>
              <a:t>Nisan 10 A lamb is selected and inspected</a:t>
            </a:r>
          </a:p>
          <a:p>
            <a:r>
              <a:rPr lang="en-GB" dirty="0"/>
              <a:t>Nisan 14 The lamb is sacrificed</a:t>
            </a:r>
          </a:p>
          <a:p>
            <a:r>
              <a:rPr lang="en-GB" dirty="0"/>
              <a:t>Nisan 15 </a:t>
            </a:r>
            <a:r>
              <a:rPr lang="en-GB" dirty="0" err="1"/>
              <a:t>Unleavended</a:t>
            </a:r>
            <a:r>
              <a:rPr lang="en-GB" dirty="0"/>
              <a:t> Bread</a:t>
            </a:r>
          </a:p>
          <a:p>
            <a:endParaRPr lang="en-GB" dirty="0"/>
          </a:p>
        </p:txBody>
      </p:sp>
    </p:spTree>
    <p:extLst>
      <p:ext uri="{BB962C8B-B14F-4D97-AF65-F5344CB8AC3E}">
        <p14:creationId xmlns:p14="http://schemas.microsoft.com/office/powerpoint/2010/main" val="308913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D7F8-0D49-8E8D-37E5-630361C47693}"/>
              </a:ext>
            </a:extLst>
          </p:cNvPr>
          <p:cNvSpPr>
            <a:spLocks noGrp="1"/>
          </p:cNvSpPr>
          <p:nvPr>
            <p:ph type="title"/>
          </p:nvPr>
        </p:nvSpPr>
        <p:spPr/>
        <p:txBody>
          <a:bodyPr/>
          <a:lstStyle/>
          <a:p>
            <a:r>
              <a:rPr lang="en-GB" dirty="0"/>
              <a:t>How does Jesus fulfil the Passover</a:t>
            </a:r>
          </a:p>
        </p:txBody>
      </p:sp>
      <p:sp>
        <p:nvSpPr>
          <p:cNvPr id="3" name="Vertical Text Placeholder 2">
            <a:extLst>
              <a:ext uri="{FF2B5EF4-FFF2-40B4-BE49-F238E27FC236}">
                <a16:creationId xmlns:a16="http://schemas.microsoft.com/office/drawing/2014/main" id="{00725093-975F-A90E-4819-5E3A2F30B811}"/>
              </a:ext>
            </a:extLst>
          </p:cNvPr>
          <p:cNvSpPr>
            <a:spLocks noGrp="1"/>
          </p:cNvSpPr>
          <p:nvPr>
            <p:ph type="body" orient="vert" idx="1"/>
          </p:nvPr>
        </p:nvSpPr>
        <p:spPr>
          <a:xfrm rot="16200000">
            <a:off x="4145044" y="-1443755"/>
            <a:ext cx="3802380" cy="10927559"/>
          </a:xfrm>
        </p:spPr>
        <p:txBody>
          <a:bodyPr/>
          <a:lstStyle/>
          <a:p>
            <a:r>
              <a:rPr lang="en-GB" dirty="0"/>
              <a:t>Nisan 1 The first day of religious New Year</a:t>
            </a:r>
          </a:p>
          <a:p>
            <a:r>
              <a:rPr lang="en-GB" dirty="0"/>
              <a:t>Nisan 10 A lamb is selected and inspected</a:t>
            </a:r>
          </a:p>
          <a:p>
            <a:r>
              <a:rPr lang="en-GB" dirty="0"/>
              <a:t>Nisan 14 The lamb is sacrificed</a:t>
            </a:r>
          </a:p>
          <a:p>
            <a:r>
              <a:rPr lang="en-GB" dirty="0"/>
              <a:t>Nisan 15 </a:t>
            </a:r>
            <a:r>
              <a:rPr lang="en-GB" dirty="0" err="1"/>
              <a:t>Unleavended</a:t>
            </a:r>
            <a:r>
              <a:rPr lang="en-GB" dirty="0"/>
              <a:t> Bread</a:t>
            </a:r>
          </a:p>
          <a:p>
            <a:r>
              <a:rPr lang="en-GB" dirty="0"/>
              <a:t>Nisan 16 Sabbath</a:t>
            </a:r>
          </a:p>
          <a:p>
            <a:endParaRPr lang="en-GB" dirty="0"/>
          </a:p>
        </p:txBody>
      </p:sp>
    </p:spTree>
    <p:extLst>
      <p:ext uri="{BB962C8B-B14F-4D97-AF65-F5344CB8AC3E}">
        <p14:creationId xmlns:p14="http://schemas.microsoft.com/office/powerpoint/2010/main" val="77686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D7F8-0D49-8E8D-37E5-630361C47693}"/>
              </a:ext>
            </a:extLst>
          </p:cNvPr>
          <p:cNvSpPr>
            <a:spLocks noGrp="1"/>
          </p:cNvSpPr>
          <p:nvPr>
            <p:ph type="title"/>
          </p:nvPr>
        </p:nvSpPr>
        <p:spPr/>
        <p:txBody>
          <a:bodyPr/>
          <a:lstStyle/>
          <a:p>
            <a:r>
              <a:rPr lang="en-GB" dirty="0"/>
              <a:t>How does Jesus fulfil the Passover</a:t>
            </a:r>
          </a:p>
        </p:txBody>
      </p:sp>
      <p:sp>
        <p:nvSpPr>
          <p:cNvPr id="3" name="Vertical Text Placeholder 2">
            <a:extLst>
              <a:ext uri="{FF2B5EF4-FFF2-40B4-BE49-F238E27FC236}">
                <a16:creationId xmlns:a16="http://schemas.microsoft.com/office/drawing/2014/main" id="{00725093-975F-A90E-4819-5E3A2F30B811}"/>
              </a:ext>
            </a:extLst>
          </p:cNvPr>
          <p:cNvSpPr>
            <a:spLocks noGrp="1"/>
          </p:cNvSpPr>
          <p:nvPr>
            <p:ph type="body" orient="vert" idx="1"/>
          </p:nvPr>
        </p:nvSpPr>
        <p:spPr>
          <a:xfrm rot="16200000">
            <a:off x="4145044" y="-1443755"/>
            <a:ext cx="3802380" cy="10927559"/>
          </a:xfrm>
        </p:spPr>
        <p:txBody>
          <a:bodyPr/>
          <a:lstStyle/>
          <a:p>
            <a:r>
              <a:rPr lang="en-GB" dirty="0"/>
              <a:t>Nisan 1 The first day of religious New Year</a:t>
            </a:r>
          </a:p>
          <a:p>
            <a:r>
              <a:rPr lang="en-GB" dirty="0"/>
              <a:t>Nisan 10 A lamb is selected and inspected</a:t>
            </a:r>
          </a:p>
          <a:p>
            <a:r>
              <a:rPr lang="en-GB" dirty="0"/>
              <a:t>Nisan 14 The lamb is sacrificed</a:t>
            </a:r>
          </a:p>
          <a:p>
            <a:r>
              <a:rPr lang="en-GB" dirty="0"/>
              <a:t>Nisan 15 </a:t>
            </a:r>
            <a:r>
              <a:rPr lang="en-GB" dirty="0" err="1"/>
              <a:t>Unleavended</a:t>
            </a:r>
            <a:r>
              <a:rPr lang="en-GB" dirty="0"/>
              <a:t> Bread</a:t>
            </a:r>
          </a:p>
          <a:p>
            <a:r>
              <a:rPr lang="en-GB" dirty="0"/>
              <a:t>Nisan 16 Sabbath</a:t>
            </a:r>
          </a:p>
          <a:p>
            <a:r>
              <a:rPr lang="en-GB" dirty="0"/>
              <a:t>Nisan 17 First Fruits</a:t>
            </a:r>
          </a:p>
          <a:p>
            <a:endParaRPr lang="en-GB" dirty="0"/>
          </a:p>
        </p:txBody>
      </p:sp>
    </p:spTree>
    <p:extLst>
      <p:ext uri="{BB962C8B-B14F-4D97-AF65-F5344CB8AC3E}">
        <p14:creationId xmlns:p14="http://schemas.microsoft.com/office/powerpoint/2010/main" val="2920422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32CFCC-3D71-43E2-B656-3C0D36828594}"/>
              </a:ext>
            </a:extLst>
          </p:cNvPr>
          <p:cNvSpPr txBox="1"/>
          <p:nvPr/>
        </p:nvSpPr>
        <p:spPr>
          <a:xfrm rot="10800000" flipH="1" flipV="1">
            <a:off x="1371600" y="736258"/>
            <a:ext cx="9425940" cy="5693866"/>
          </a:xfrm>
          <a:prstGeom prst="rect">
            <a:avLst/>
          </a:prstGeom>
          <a:noFill/>
        </p:spPr>
        <p:txBody>
          <a:bodyPr wrap="square" rtlCol="0">
            <a:spAutoFit/>
          </a:bodyPr>
          <a:lstStyle/>
          <a:p>
            <a:r>
              <a:rPr lang="en-GB" sz="2800" dirty="0" err="1"/>
              <a:t>Shavout</a:t>
            </a:r>
            <a:r>
              <a:rPr lang="en-GB" sz="2800" dirty="0"/>
              <a:t>  The Feast of Weeks or Pentecost – (also the barley 								harvest)</a:t>
            </a:r>
          </a:p>
          <a:p>
            <a:endParaRPr lang="en-GB" sz="2800" dirty="0"/>
          </a:p>
          <a:p>
            <a:r>
              <a:rPr lang="en-GB" sz="2800" dirty="0"/>
              <a:t>		celebrated with two loaves of leavened bread</a:t>
            </a:r>
          </a:p>
          <a:p>
            <a:r>
              <a:rPr lang="en-GB" sz="2800" dirty="0"/>
              <a:t>		</a:t>
            </a:r>
          </a:p>
          <a:p>
            <a:r>
              <a:rPr lang="en-GB" sz="2800" dirty="0"/>
              <a:t>		commemorates the birth of Israel in the Giving of           		the Torah(Gods instruction given to Moses)</a:t>
            </a:r>
          </a:p>
          <a:p>
            <a:endParaRPr lang="en-GB" sz="2800" dirty="0"/>
          </a:p>
          <a:p>
            <a:r>
              <a:rPr lang="en-GB" sz="2800" dirty="0"/>
              <a:t>		also Acts 2 (coming of the Holy Spirit)</a:t>
            </a:r>
          </a:p>
          <a:p>
            <a:endParaRPr lang="en-GB" sz="2800" dirty="0"/>
          </a:p>
          <a:p>
            <a:r>
              <a:rPr lang="en-GB" sz="2800" dirty="0"/>
              <a:t>There is then a long hot summer before the Autumn Feasts (alludes to?)</a:t>
            </a:r>
          </a:p>
          <a:p>
            <a:r>
              <a:rPr lang="en-GB" sz="2800" dirty="0"/>
              <a:t> </a:t>
            </a:r>
          </a:p>
        </p:txBody>
      </p:sp>
    </p:spTree>
    <p:extLst>
      <p:ext uri="{BB962C8B-B14F-4D97-AF65-F5344CB8AC3E}">
        <p14:creationId xmlns:p14="http://schemas.microsoft.com/office/powerpoint/2010/main" val="4007770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61EF6C-EC1F-4325-82B3-647DA691BE6D}"/>
              </a:ext>
            </a:extLst>
          </p:cNvPr>
          <p:cNvSpPr txBox="1"/>
          <p:nvPr/>
        </p:nvSpPr>
        <p:spPr>
          <a:xfrm>
            <a:off x="962953" y="1167194"/>
            <a:ext cx="10266702" cy="3108543"/>
          </a:xfrm>
          <a:prstGeom prst="rect">
            <a:avLst/>
          </a:prstGeom>
          <a:noFill/>
        </p:spPr>
        <p:txBody>
          <a:bodyPr wrap="square" rtlCol="0">
            <a:spAutoFit/>
          </a:bodyPr>
          <a:lstStyle/>
          <a:p>
            <a:r>
              <a:rPr lang="en-GB" sz="2800" dirty="0"/>
              <a:t>The Apostle Paul gives us a warning about taking things out of context – see Colossians 2 v16 &amp; 17</a:t>
            </a:r>
          </a:p>
          <a:p>
            <a:endParaRPr lang="en-GB" sz="2800" b="1" dirty="0"/>
          </a:p>
          <a:p>
            <a:r>
              <a:rPr lang="en-GB" sz="2800" dirty="0"/>
              <a:t>‘’ </a:t>
            </a:r>
            <a:r>
              <a:rPr lang="en-GB" sz="2800" b="1" i="0" baseline="30000" dirty="0">
                <a:solidFill>
                  <a:srgbClr val="000000"/>
                </a:solidFill>
                <a:effectLst/>
                <a:latin typeface="system-ui"/>
              </a:rPr>
              <a:t>16 </a:t>
            </a:r>
            <a:r>
              <a:rPr lang="en-GB" sz="2800" b="0" i="0" dirty="0">
                <a:solidFill>
                  <a:srgbClr val="000000"/>
                </a:solidFill>
                <a:effectLst/>
              </a:rPr>
              <a:t>Therefore</a:t>
            </a:r>
            <a:r>
              <a:rPr lang="en-GB" sz="2800" b="0" i="0" dirty="0">
                <a:solidFill>
                  <a:srgbClr val="000000"/>
                </a:solidFill>
                <a:effectLst/>
                <a:latin typeface="system-ui"/>
              </a:rPr>
              <a:t> do not let anyone judge you by what you eat or drink, or with regard to a religious festival, a New Moon celebration or a Sabbath day. </a:t>
            </a:r>
            <a:r>
              <a:rPr lang="en-GB" sz="2800" b="1" i="0" baseline="30000" dirty="0">
                <a:solidFill>
                  <a:srgbClr val="000000"/>
                </a:solidFill>
                <a:effectLst/>
                <a:latin typeface="system-ui"/>
              </a:rPr>
              <a:t>17 </a:t>
            </a:r>
            <a:r>
              <a:rPr lang="en-GB" sz="2800" b="0" i="0" dirty="0">
                <a:solidFill>
                  <a:srgbClr val="000000"/>
                </a:solidFill>
                <a:effectLst/>
                <a:highlight>
                  <a:srgbClr val="FFFF00"/>
                </a:highlight>
                <a:latin typeface="system-ui"/>
              </a:rPr>
              <a:t>These are a shadow of the things that were to come; the reality, however, is found in Christ.’’</a:t>
            </a:r>
            <a:endParaRPr lang="en-GB" sz="2800" dirty="0">
              <a:highlight>
                <a:srgbClr val="FFFF00"/>
              </a:highlight>
            </a:endParaRPr>
          </a:p>
        </p:txBody>
      </p:sp>
      <p:sp>
        <p:nvSpPr>
          <p:cNvPr id="6" name="TextBox 5">
            <a:extLst>
              <a:ext uri="{FF2B5EF4-FFF2-40B4-BE49-F238E27FC236}">
                <a16:creationId xmlns:a16="http://schemas.microsoft.com/office/drawing/2014/main" id="{433FBB27-5578-43F8-9416-5C969753FA4A}"/>
              </a:ext>
            </a:extLst>
          </p:cNvPr>
          <p:cNvSpPr txBox="1"/>
          <p:nvPr/>
        </p:nvSpPr>
        <p:spPr>
          <a:xfrm>
            <a:off x="1189491" y="1617145"/>
            <a:ext cx="9359757" cy="646331"/>
          </a:xfrm>
          <a:prstGeom prst="rect">
            <a:avLst/>
          </a:prstGeom>
          <a:noFill/>
        </p:spPr>
        <p:txBody>
          <a:bodyPr wrap="square">
            <a:spAutoFit/>
          </a:bodyPr>
          <a:lstStyle/>
          <a:p>
            <a:endParaRPr lang="en-GB" dirty="0">
              <a:solidFill>
                <a:srgbClr val="0563C1"/>
              </a:solidFill>
              <a:latin typeface="Roboto"/>
            </a:endParaRPr>
          </a:p>
          <a:p>
            <a:endParaRPr lang="en-GB" dirty="0">
              <a:solidFill>
                <a:srgbClr val="0563C1"/>
              </a:solidFill>
              <a:latin typeface="Roboto"/>
            </a:endParaRPr>
          </a:p>
        </p:txBody>
      </p:sp>
    </p:spTree>
    <p:extLst>
      <p:ext uri="{BB962C8B-B14F-4D97-AF65-F5344CB8AC3E}">
        <p14:creationId xmlns:p14="http://schemas.microsoft.com/office/powerpoint/2010/main" val="3426302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CCB375-3688-4B83-8770-A7B64380DA84}"/>
              </a:ext>
            </a:extLst>
          </p:cNvPr>
          <p:cNvSpPr txBox="1"/>
          <p:nvPr/>
        </p:nvSpPr>
        <p:spPr>
          <a:xfrm rot="10800000" flipH="1" flipV="1">
            <a:off x="839972" y="1195797"/>
            <a:ext cx="10930270" cy="4401205"/>
          </a:xfrm>
          <a:prstGeom prst="rect">
            <a:avLst/>
          </a:prstGeom>
          <a:noFill/>
        </p:spPr>
        <p:txBody>
          <a:bodyPr wrap="square" rtlCol="0">
            <a:spAutoFit/>
          </a:bodyPr>
          <a:lstStyle/>
          <a:p>
            <a:r>
              <a:rPr lang="en-GB" sz="2000" dirty="0"/>
              <a:t>The Autumn Feasts  = Harvest Time			New Testament Application????</a:t>
            </a:r>
          </a:p>
          <a:p>
            <a:endParaRPr lang="en-GB" sz="2000" dirty="0"/>
          </a:p>
          <a:p>
            <a:r>
              <a:rPr lang="en-GB" sz="2000" dirty="0"/>
              <a:t>Rosh Hashana Trumpets			               Rapture / Marriage of the Lamb</a:t>
            </a:r>
          </a:p>
          <a:p>
            <a:r>
              <a:rPr lang="en-GB" sz="2000" dirty="0"/>
              <a:t>(regathered Israel hears the Gospel)		(1 </a:t>
            </a:r>
            <a:r>
              <a:rPr lang="en-GB" sz="2000" dirty="0" err="1"/>
              <a:t>Thess</a:t>
            </a:r>
            <a:r>
              <a:rPr lang="en-GB" sz="2000" dirty="0"/>
              <a:t> 4 v16, 1 Cor 15 v52) </a:t>
            </a:r>
          </a:p>
          <a:p>
            <a:endParaRPr lang="en-GB" sz="2000" dirty="0"/>
          </a:p>
          <a:p>
            <a:r>
              <a:rPr lang="en-GB" sz="2000" dirty="0"/>
              <a:t>Yom Kippur The Day of Atonement		                Second Coming</a:t>
            </a:r>
          </a:p>
          <a:p>
            <a:r>
              <a:rPr lang="en-GB" sz="2000" dirty="0"/>
              <a:t>Israel recognises her Messiah			</a:t>
            </a:r>
          </a:p>
          <a:p>
            <a:r>
              <a:rPr lang="en-GB" sz="2000" dirty="0"/>
              <a:t>(read Isaiah 53 in this context)</a:t>
            </a:r>
          </a:p>
          <a:p>
            <a:endParaRPr lang="en-GB" sz="2000" dirty="0"/>
          </a:p>
          <a:p>
            <a:r>
              <a:rPr lang="en-GB" sz="2000" dirty="0"/>
              <a:t>Tabernacles Booths 5 days			                The </a:t>
            </a:r>
            <a:r>
              <a:rPr lang="en-GB" sz="2000" dirty="0" err="1"/>
              <a:t>Millenium</a:t>
            </a:r>
            <a:endParaRPr lang="en-GB" sz="2000" dirty="0"/>
          </a:p>
          <a:p>
            <a:r>
              <a:rPr lang="en-GB" sz="2000" dirty="0"/>
              <a:t>Is 2 v2-3	Lev 23 v33-36				all believers jew and gentile united in 	       last great day 				                Kingdom </a:t>
            </a:r>
            <a:r>
              <a:rPr lang="en-GB" sz="2000" dirty="0" err="1"/>
              <a:t>Zech</a:t>
            </a:r>
            <a:r>
              <a:rPr lang="en-GB" sz="2000" dirty="0"/>
              <a:t> 14 v6</a:t>
            </a:r>
          </a:p>
          <a:p>
            <a:r>
              <a:rPr lang="en-GB" sz="2000" dirty="0"/>
              <a:t>see John 7 v37-38</a:t>
            </a:r>
          </a:p>
          <a:p>
            <a:r>
              <a:rPr lang="en-GB" sz="2000" dirty="0"/>
              <a:t>Rev 22 v1-5	</a:t>
            </a:r>
          </a:p>
        </p:txBody>
      </p:sp>
    </p:spTree>
    <p:extLst>
      <p:ext uri="{BB962C8B-B14F-4D97-AF65-F5344CB8AC3E}">
        <p14:creationId xmlns:p14="http://schemas.microsoft.com/office/powerpoint/2010/main" val="3852809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3367B55-D1AB-4863-9DC0-F2F424F46969}"/>
              </a:ext>
            </a:extLst>
          </p:cNvPr>
          <p:cNvGraphicFramePr>
            <a:graphicFrameLocks noGrp="1"/>
          </p:cNvGraphicFramePr>
          <p:nvPr>
            <p:extLst>
              <p:ext uri="{D42A27DB-BD31-4B8C-83A1-F6EECF244321}">
                <p14:modId xmlns:p14="http://schemas.microsoft.com/office/powerpoint/2010/main" val="3218700662"/>
              </p:ext>
            </p:extLst>
          </p:nvPr>
        </p:nvGraphicFramePr>
        <p:xfrm>
          <a:off x="1694046" y="3071278"/>
          <a:ext cx="4401955" cy="376378"/>
        </p:xfrm>
        <a:graphic>
          <a:graphicData uri="http://schemas.openxmlformats.org/drawingml/2006/table">
            <a:tbl>
              <a:tblPr firstRow="1" bandRow="1">
                <a:tableStyleId>{5C22544A-7EE6-4342-B048-85BDC9FD1C3A}</a:tableStyleId>
              </a:tblPr>
              <a:tblGrid>
                <a:gridCol w="808441">
                  <a:extLst>
                    <a:ext uri="{9D8B030D-6E8A-4147-A177-3AD203B41FA5}">
                      <a16:colId xmlns:a16="http://schemas.microsoft.com/office/drawing/2014/main" val="54002819"/>
                    </a:ext>
                  </a:extLst>
                </a:gridCol>
                <a:gridCol w="909456">
                  <a:extLst>
                    <a:ext uri="{9D8B030D-6E8A-4147-A177-3AD203B41FA5}">
                      <a16:colId xmlns:a16="http://schemas.microsoft.com/office/drawing/2014/main" val="2401093566"/>
                    </a:ext>
                  </a:extLst>
                </a:gridCol>
                <a:gridCol w="887293">
                  <a:extLst>
                    <a:ext uri="{9D8B030D-6E8A-4147-A177-3AD203B41FA5}">
                      <a16:colId xmlns:a16="http://schemas.microsoft.com/office/drawing/2014/main" val="2444664793"/>
                    </a:ext>
                  </a:extLst>
                </a:gridCol>
                <a:gridCol w="902081">
                  <a:extLst>
                    <a:ext uri="{9D8B030D-6E8A-4147-A177-3AD203B41FA5}">
                      <a16:colId xmlns:a16="http://schemas.microsoft.com/office/drawing/2014/main" val="1057769728"/>
                    </a:ext>
                  </a:extLst>
                </a:gridCol>
                <a:gridCol w="894684">
                  <a:extLst>
                    <a:ext uri="{9D8B030D-6E8A-4147-A177-3AD203B41FA5}">
                      <a16:colId xmlns:a16="http://schemas.microsoft.com/office/drawing/2014/main" val="2249031365"/>
                    </a:ext>
                  </a:extLst>
                </a:gridCol>
              </a:tblGrid>
              <a:tr h="376378">
                <a:tc>
                  <a:txBody>
                    <a:bodyPr/>
                    <a:lstStyle/>
                    <a:p>
                      <a:r>
                        <a:rPr lang="en-GB" dirty="0"/>
                        <a:t>10</a:t>
                      </a:r>
                    </a:p>
                  </a:txBody>
                  <a:tcPr/>
                </a:tc>
                <a:tc>
                  <a:txBody>
                    <a:bodyPr/>
                    <a:lstStyle/>
                    <a:p>
                      <a:r>
                        <a:rPr lang="en-GB" dirty="0"/>
                        <a:t>11</a:t>
                      </a:r>
                    </a:p>
                  </a:txBody>
                  <a:tcPr/>
                </a:tc>
                <a:tc>
                  <a:txBody>
                    <a:bodyPr/>
                    <a:lstStyle/>
                    <a:p>
                      <a:r>
                        <a:rPr lang="en-GB" dirty="0"/>
                        <a:t>12</a:t>
                      </a:r>
                    </a:p>
                  </a:txBody>
                  <a:tcPr/>
                </a:tc>
                <a:tc>
                  <a:txBody>
                    <a:bodyPr/>
                    <a:lstStyle/>
                    <a:p>
                      <a:r>
                        <a:rPr lang="en-GB" dirty="0"/>
                        <a:t>13</a:t>
                      </a:r>
                    </a:p>
                  </a:txBody>
                  <a:tcPr/>
                </a:tc>
                <a:tc>
                  <a:txBody>
                    <a:bodyPr/>
                    <a:lstStyle/>
                    <a:p>
                      <a:r>
                        <a:rPr lang="en-GB" dirty="0"/>
                        <a:t>14</a:t>
                      </a:r>
                    </a:p>
                  </a:txBody>
                  <a:tcPr/>
                </a:tc>
                <a:extLst>
                  <a:ext uri="{0D108BD9-81ED-4DB2-BD59-A6C34878D82A}">
                    <a16:rowId xmlns:a16="http://schemas.microsoft.com/office/drawing/2014/main" val="1195668319"/>
                  </a:ext>
                </a:extLst>
              </a:tr>
            </a:tbl>
          </a:graphicData>
        </a:graphic>
      </p:graphicFrame>
      <p:graphicFrame>
        <p:nvGraphicFramePr>
          <p:cNvPr id="7" name="Table 7">
            <a:extLst>
              <a:ext uri="{FF2B5EF4-FFF2-40B4-BE49-F238E27FC236}">
                <a16:creationId xmlns:a16="http://schemas.microsoft.com/office/drawing/2014/main" id="{3821CF43-7B0A-4441-A945-E03CED4FCF29}"/>
              </a:ext>
            </a:extLst>
          </p:cNvPr>
          <p:cNvGraphicFramePr>
            <a:graphicFrameLocks noGrp="1"/>
          </p:cNvGraphicFramePr>
          <p:nvPr>
            <p:extLst>
              <p:ext uri="{D42A27DB-BD31-4B8C-83A1-F6EECF244321}">
                <p14:modId xmlns:p14="http://schemas.microsoft.com/office/powerpoint/2010/main" val="2489037726"/>
              </p:ext>
            </p:extLst>
          </p:nvPr>
        </p:nvGraphicFramePr>
        <p:xfrm>
          <a:off x="1694046" y="4308014"/>
          <a:ext cx="6771772" cy="514242"/>
        </p:xfrm>
        <a:graphic>
          <a:graphicData uri="http://schemas.openxmlformats.org/drawingml/2006/table">
            <a:tbl>
              <a:tblPr firstRow="1" bandRow="1">
                <a:tableStyleId>{5C22544A-7EE6-4342-B048-85BDC9FD1C3A}</a:tableStyleId>
              </a:tblPr>
              <a:tblGrid>
                <a:gridCol w="967396">
                  <a:extLst>
                    <a:ext uri="{9D8B030D-6E8A-4147-A177-3AD203B41FA5}">
                      <a16:colId xmlns:a16="http://schemas.microsoft.com/office/drawing/2014/main" val="3174464083"/>
                    </a:ext>
                  </a:extLst>
                </a:gridCol>
                <a:gridCol w="967396">
                  <a:extLst>
                    <a:ext uri="{9D8B030D-6E8A-4147-A177-3AD203B41FA5}">
                      <a16:colId xmlns:a16="http://schemas.microsoft.com/office/drawing/2014/main" val="923943642"/>
                    </a:ext>
                  </a:extLst>
                </a:gridCol>
                <a:gridCol w="967396">
                  <a:extLst>
                    <a:ext uri="{9D8B030D-6E8A-4147-A177-3AD203B41FA5}">
                      <a16:colId xmlns:a16="http://schemas.microsoft.com/office/drawing/2014/main" val="3887253012"/>
                    </a:ext>
                  </a:extLst>
                </a:gridCol>
                <a:gridCol w="967396">
                  <a:extLst>
                    <a:ext uri="{9D8B030D-6E8A-4147-A177-3AD203B41FA5}">
                      <a16:colId xmlns:a16="http://schemas.microsoft.com/office/drawing/2014/main" val="3621702310"/>
                    </a:ext>
                  </a:extLst>
                </a:gridCol>
                <a:gridCol w="967396">
                  <a:extLst>
                    <a:ext uri="{9D8B030D-6E8A-4147-A177-3AD203B41FA5}">
                      <a16:colId xmlns:a16="http://schemas.microsoft.com/office/drawing/2014/main" val="3939160510"/>
                    </a:ext>
                  </a:extLst>
                </a:gridCol>
                <a:gridCol w="967396">
                  <a:extLst>
                    <a:ext uri="{9D8B030D-6E8A-4147-A177-3AD203B41FA5}">
                      <a16:colId xmlns:a16="http://schemas.microsoft.com/office/drawing/2014/main" val="988948883"/>
                    </a:ext>
                  </a:extLst>
                </a:gridCol>
                <a:gridCol w="967396">
                  <a:extLst>
                    <a:ext uri="{9D8B030D-6E8A-4147-A177-3AD203B41FA5}">
                      <a16:colId xmlns:a16="http://schemas.microsoft.com/office/drawing/2014/main" val="1661247677"/>
                    </a:ext>
                  </a:extLst>
                </a:gridCol>
              </a:tblGrid>
              <a:tr h="514242">
                <a:tc>
                  <a:txBody>
                    <a:bodyPr/>
                    <a:lstStyle/>
                    <a:p>
                      <a:r>
                        <a:rPr lang="en-GB" dirty="0"/>
                        <a:t>15</a:t>
                      </a:r>
                    </a:p>
                  </a:txBody>
                  <a:tcPr/>
                </a:tc>
                <a:tc>
                  <a:txBody>
                    <a:bodyPr/>
                    <a:lstStyle/>
                    <a:p>
                      <a:r>
                        <a:rPr lang="en-GB" dirty="0"/>
                        <a:t>16</a:t>
                      </a:r>
                    </a:p>
                  </a:txBody>
                  <a:tcPr/>
                </a:tc>
                <a:tc>
                  <a:txBody>
                    <a:bodyPr/>
                    <a:lstStyle/>
                    <a:p>
                      <a:r>
                        <a:rPr lang="en-GB" dirty="0"/>
                        <a:t>17</a:t>
                      </a:r>
                    </a:p>
                  </a:txBody>
                  <a:tcPr/>
                </a:tc>
                <a:tc>
                  <a:txBody>
                    <a:bodyPr/>
                    <a:lstStyle/>
                    <a:p>
                      <a:r>
                        <a:rPr lang="en-GB" dirty="0"/>
                        <a:t>18</a:t>
                      </a:r>
                    </a:p>
                  </a:txBody>
                  <a:tcPr/>
                </a:tc>
                <a:tc>
                  <a:txBody>
                    <a:bodyPr/>
                    <a:lstStyle/>
                    <a:p>
                      <a:r>
                        <a:rPr lang="en-GB" dirty="0"/>
                        <a:t>19</a:t>
                      </a:r>
                    </a:p>
                  </a:txBody>
                  <a:tcPr/>
                </a:tc>
                <a:tc>
                  <a:txBody>
                    <a:bodyPr/>
                    <a:lstStyle/>
                    <a:p>
                      <a:r>
                        <a:rPr lang="en-GB" dirty="0"/>
                        <a:t>20</a:t>
                      </a:r>
                    </a:p>
                  </a:txBody>
                  <a:tcPr/>
                </a:tc>
                <a:tc>
                  <a:txBody>
                    <a:bodyPr/>
                    <a:lstStyle/>
                    <a:p>
                      <a:r>
                        <a:rPr lang="en-GB" dirty="0"/>
                        <a:t>21</a:t>
                      </a:r>
                    </a:p>
                  </a:txBody>
                  <a:tcPr/>
                </a:tc>
                <a:extLst>
                  <a:ext uri="{0D108BD9-81ED-4DB2-BD59-A6C34878D82A}">
                    <a16:rowId xmlns:a16="http://schemas.microsoft.com/office/drawing/2014/main" val="4035928755"/>
                  </a:ext>
                </a:extLst>
              </a:tr>
            </a:tbl>
          </a:graphicData>
        </a:graphic>
      </p:graphicFrame>
      <p:sp>
        <p:nvSpPr>
          <p:cNvPr id="8" name="TextBox 7">
            <a:extLst>
              <a:ext uri="{FF2B5EF4-FFF2-40B4-BE49-F238E27FC236}">
                <a16:creationId xmlns:a16="http://schemas.microsoft.com/office/drawing/2014/main" id="{59C861C3-0870-4D5C-A142-AE737E3C4B2A}"/>
              </a:ext>
            </a:extLst>
          </p:cNvPr>
          <p:cNvSpPr txBox="1"/>
          <p:nvPr/>
        </p:nvSpPr>
        <p:spPr>
          <a:xfrm>
            <a:off x="8465818" y="4326730"/>
            <a:ext cx="793685" cy="369332"/>
          </a:xfrm>
          <a:prstGeom prst="rect">
            <a:avLst/>
          </a:prstGeom>
          <a:solidFill>
            <a:srgbClr val="FF0000"/>
          </a:solidFill>
        </p:spPr>
        <p:txBody>
          <a:bodyPr wrap="square" rtlCol="0">
            <a:spAutoFit/>
          </a:bodyPr>
          <a:lstStyle/>
          <a:p>
            <a:r>
              <a:rPr lang="en-GB" dirty="0"/>
              <a:t>22</a:t>
            </a:r>
          </a:p>
        </p:txBody>
      </p:sp>
      <p:sp>
        <p:nvSpPr>
          <p:cNvPr id="9" name="TextBox 8">
            <a:extLst>
              <a:ext uri="{FF2B5EF4-FFF2-40B4-BE49-F238E27FC236}">
                <a16:creationId xmlns:a16="http://schemas.microsoft.com/office/drawing/2014/main" id="{43E8FC9B-9804-4930-A20A-AEEC398E2B26}"/>
              </a:ext>
            </a:extLst>
          </p:cNvPr>
          <p:cNvSpPr txBox="1"/>
          <p:nvPr/>
        </p:nvSpPr>
        <p:spPr>
          <a:xfrm>
            <a:off x="1694046" y="519764"/>
            <a:ext cx="8410074" cy="369332"/>
          </a:xfrm>
          <a:prstGeom prst="rect">
            <a:avLst/>
          </a:prstGeom>
          <a:noFill/>
        </p:spPr>
        <p:txBody>
          <a:bodyPr wrap="square" rtlCol="0">
            <a:spAutoFit/>
          </a:bodyPr>
          <a:lstStyle/>
          <a:p>
            <a:r>
              <a:rPr lang="en-GB" dirty="0"/>
              <a:t>Trumpets followed by 10 days of awe concentrating on repentance culminating in</a:t>
            </a:r>
          </a:p>
        </p:txBody>
      </p:sp>
      <p:graphicFrame>
        <p:nvGraphicFramePr>
          <p:cNvPr id="11" name="Table 11">
            <a:extLst>
              <a:ext uri="{FF2B5EF4-FFF2-40B4-BE49-F238E27FC236}">
                <a16:creationId xmlns:a16="http://schemas.microsoft.com/office/drawing/2014/main" id="{C556BDF7-10C1-4FD8-A631-CFCF6DCE247D}"/>
              </a:ext>
            </a:extLst>
          </p:cNvPr>
          <p:cNvGraphicFramePr>
            <a:graphicFrameLocks noGrp="1"/>
          </p:cNvGraphicFramePr>
          <p:nvPr>
            <p:extLst>
              <p:ext uri="{D42A27DB-BD31-4B8C-83A1-F6EECF244321}">
                <p14:modId xmlns:p14="http://schemas.microsoft.com/office/powerpoint/2010/main" val="2464890185"/>
              </p:ext>
            </p:extLst>
          </p:nvPr>
        </p:nvGraphicFramePr>
        <p:xfrm>
          <a:off x="1694046" y="1114124"/>
          <a:ext cx="8224630" cy="531796"/>
        </p:xfrm>
        <a:graphic>
          <a:graphicData uri="http://schemas.openxmlformats.org/drawingml/2006/table">
            <a:tbl>
              <a:tblPr firstRow="1" bandRow="1">
                <a:tableStyleId>{5C22544A-7EE6-4342-B048-85BDC9FD1C3A}</a:tableStyleId>
              </a:tblPr>
              <a:tblGrid>
                <a:gridCol w="550702">
                  <a:extLst>
                    <a:ext uri="{9D8B030D-6E8A-4147-A177-3AD203B41FA5}">
                      <a16:colId xmlns:a16="http://schemas.microsoft.com/office/drawing/2014/main" val="410878782"/>
                    </a:ext>
                  </a:extLst>
                </a:gridCol>
                <a:gridCol w="959241">
                  <a:extLst>
                    <a:ext uri="{9D8B030D-6E8A-4147-A177-3AD203B41FA5}">
                      <a16:colId xmlns:a16="http://schemas.microsoft.com/office/drawing/2014/main" val="3487077027"/>
                    </a:ext>
                  </a:extLst>
                </a:gridCol>
                <a:gridCol w="959241">
                  <a:extLst>
                    <a:ext uri="{9D8B030D-6E8A-4147-A177-3AD203B41FA5}">
                      <a16:colId xmlns:a16="http://schemas.microsoft.com/office/drawing/2014/main" val="3804964056"/>
                    </a:ext>
                  </a:extLst>
                </a:gridCol>
                <a:gridCol w="959241">
                  <a:extLst>
                    <a:ext uri="{9D8B030D-6E8A-4147-A177-3AD203B41FA5}">
                      <a16:colId xmlns:a16="http://schemas.microsoft.com/office/drawing/2014/main" val="1381886794"/>
                    </a:ext>
                  </a:extLst>
                </a:gridCol>
                <a:gridCol w="959241">
                  <a:extLst>
                    <a:ext uri="{9D8B030D-6E8A-4147-A177-3AD203B41FA5}">
                      <a16:colId xmlns:a16="http://schemas.microsoft.com/office/drawing/2014/main" val="1329925227"/>
                    </a:ext>
                  </a:extLst>
                </a:gridCol>
                <a:gridCol w="959241">
                  <a:extLst>
                    <a:ext uri="{9D8B030D-6E8A-4147-A177-3AD203B41FA5}">
                      <a16:colId xmlns:a16="http://schemas.microsoft.com/office/drawing/2014/main" val="2368710973"/>
                    </a:ext>
                  </a:extLst>
                </a:gridCol>
                <a:gridCol w="959241">
                  <a:extLst>
                    <a:ext uri="{9D8B030D-6E8A-4147-A177-3AD203B41FA5}">
                      <a16:colId xmlns:a16="http://schemas.microsoft.com/office/drawing/2014/main" val="2344814565"/>
                    </a:ext>
                  </a:extLst>
                </a:gridCol>
                <a:gridCol w="959241">
                  <a:extLst>
                    <a:ext uri="{9D8B030D-6E8A-4147-A177-3AD203B41FA5}">
                      <a16:colId xmlns:a16="http://schemas.microsoft.com/office/drawing/2014/main" val="579564717"/>
                    </a:ext>
                  </a:extLst>
                </a:gridCol>
                <a:gridCol w="959241">
                  <a:extLst>
                    <a:ext uri="{9D8B030D-6E8A-4147-A177-3AD203B41FA5}">
                      <a16:colId xmlns:a16="http://schemas.microsoft.com/office/drawing/2014/main" val="3542961421"/>
                    </a:ext>
                  </a:extLst>
                </a:gridCol>
              </a:tblGrid>
              <a:tr h="531796">
                <a:tc>
                  <a:txBody>
                    <a:bodyPr/>
                    <a:lstStyle/>
                    <a:p>
                      <a:r>
                        <a:rPr lang="en-GB" dirty="0"/>
                        <a:t>1st</a:t>
                      </a:r>
                    </a:p>
                  </a:txBody>
                  <a:tcPr/>
                </a:tc>
                <a:tc>
                  <a:txBody>
                    <a:bodyPr/>
                    <a:lstStyle/>
                    <a:p>
                      <a:r>
                        <a:rPr lang="en-GB" dirty="0"/>
                        <a:t>2</a:t>
                      </a:r>
                    </a:p>
                  </a:txBody>
                  <a:tcPr/>
                </a:tc>
                <a:tc>
                  <a:txBody>
                    <a:bodyPr/>
                    <a:lstStyle/>
                    <a:p>
                      <a:r>
                        <a:rPr lang="en-GB" dirty="0"/>
                        <a:t>3</a:t>
                      </a:r>
                    </a:p>
                  </a:txBody>
                  <a:tcPr/>
                </a:tc>
                <a:tc>
                  <a:txBody>
                    <a:bodyPr/>
                    <a:lstStyle/>
                    <a:p>
                      <a:r>
                        <a:rPr lang="en-GB" dirty="0"/>
                        <a:t>4</a:t>
                      </a:r>
                    </a:p>
                  </a:txBody>
                  <a:tcPr/>
                </a:tc>
                <a:tc>
                  <a:txBody>
                    <a:bodyPr/>
                    <a:lstStyle/>
                    <a:p>
                      <a:r>
                        <a:rPr lang="en-GB" dirty="0"/>
                        <a:t>5</a:t>
                      </a:r>
                    </a:p>
                  </a:txBody>
                  <a:tcPr/>
                </a:tc>
                <a:tc>
                  <a:txBody>
                    <a:bodyPr/>
                    <a:lstStyle/>
                    <a:p>
                      <a:r>
                        <a:rPr lang="en-GB" dirty="0"/>
                        <a:t>6</a:t>
                      </a:r>
                    </a:p>
                  </a:txBody>
                  <a:tcPr/>
                </a:tc>
                <a:tc>
                  <a:txBody>
                    <a:bodyPr/>
                    <a:lstStyle/>
                    <a:p>
                      <a:r>
                        <a:rPr lang="en-GB" dirty="0"/>
                        <a:t>7</a:t>
                      </a:r>
                    </a:p>
                  </a:txBody>
                  <a:tcPr/>
                </a:tc>
                <a:tc>
                  <a:txBody>
                    <a:bodyPr/>
                    <a:lstStyle/>
                    <a:p>
                      <a:r>
                        <a:rPr lang="en-GB" dirty="0"/>
                        <a:t>8</a:t>
                      </a:r>
                    </a:p>
                  </a:txBody>
                  <a:tcPr/>
                </a:tc>
                <a:tc>
                  <a:txBody>
                    <a:bodyPr/>
                    <a:lstStyle/>
                    <a:p>
                      <a:r>
                        <a:rPr lang="en-GB" dirty="0"/>
                        <a:t>9</a:t>
                      </a:r>
                    </a:p>
                  </a:txBody>
                  <a:tcPr/>
                </a:tc>
                <a:extLst>
                  <a:ext uri="{0D108BD9-81ED-4DB2-BD59-A6C34878D82A}">
                    <a16:rowId xmlns:a16="http://schemas.microsoft.com/office/drawing/2014/main" val="1454130266"/>
                  </a:ext>
                </a:extLst>
              </a:tr>
            </a:tbl>
          </a:graphicData>
        </a:graphic>
      </p:graphicFrame>
      <p:sp>
        <p:nvSpPr>
          <p:cNvPr id="12" name="TextBox 11">
            <a:extLst>
              <a:ext uri="{FF2B5EF4-FFF2-40B4-BE49-F238E27FC236}">
                <a16:creationId xmlns:a16="http://schemas.microsoft.com/office/drawing/2014/main" id="{33F88A8B-641D-42E0-B715-9D2202D9613B}"/>
              </a:ext>
            </a:extLst>
          </p:cNvPr>
          <p:cNvSpPr txBox="1"/>
          <p:nvPr/>
        </p:nvSpPr>
        <p:spPr>
          <a:xfrm flipH="1">
            <a:off x="1694046" y="1870948"/>
            <a:ext cx="8465953" cy="1200329"/>
          </a:xfrm>
          <a:prstGeom prst="rect">
            <a:avLst/>
          </a:prstGeom>
          <a:noFill/>
        </p:spPr>
        <p:txBody>
          <a:bodyPr wrap="square" rtlCol="0">
            <a:spAutoFit/>
          </a:bodyPr>
          <a:lstStyle/>
          <a:p>
            <a:r>
              <a:rPr lang="en-GB" dirty="0"/>
              <a:t>Yom Kippur Hosea 5v15 Holiest Day Lev 16 v1-19, 23 v26-32,Heb 9 v1-16</a:t>
            </a:r>
          </a:p>
          <a:p>
            <a:r>
              <a:rPr lang="en-GB" dirty="0"/>
              <a:t>High Priest enters the Holy Place once each year, 2 scapegoats are chosen one killed and one released as a sin bearer into the wilderness (see the north side of the camp/temple)</a:t>
            </a:r>
          </a:p>
          <a:p>
            <a:r>
              <a:rPr lang="en-GB" dirty="0"/>
              <a:t>next 4 days building tabernacles</a:t>
            </a:r>
          </a:p>
        </p:txBody>
      </p:sp>
      <p:sp>
        <p:nvSpPr>
          <p:cNvPr id="2" name="TextBox 1">
            <a:extLst>
              <a:ext uri="{FF2B5EF4-FFF2-40B4-BE49-F238E27FC236}">
                <a16:creationId xmlns:a16="http://schemas.microsoft.com/office/drawing/2014/main" id="{CBF92471-26E2-4A56-B54C-FA7EB525F64B}"/>
              </a:ext>
            </a:extLst>
          </p:cNvPr>
          <p:cNvSpPr txBox="1"/>
          <p:nvPr/>
        </p:nvSpPr>
        <p:spPr>
          <a:xfrm rot="10800000" flipV="1">
            <a:off x="1694044" y="3795308"/>
            <a:ext cx="8465953" cy="369332"/>
          </a:xfrm>
          <a:prstGeom prst="rect">
            <a:avLst/>
          </a:prstGeom>
          <a:noFill/>
        </p:spPr>
        <p:txBody>
          <a:bodyPr wrap="square" rtlCol="0">
            <a:spAutoFit/>
          </a:bodyPr>
          <a:lstStyle/>
          <a:p>
            <a:r>
              <a:rPr lang="en-GB" dirty="0"/>
              <a:t>Tabernacles to remind them of the journey thro’ the wilderness to Promised Land</a:t>
            </a:r>
          </a:p>
        </p:txBody>
      </p:sp>
      <p:sp>
        <p:nvSpPr>
          <p:cNvPr id="3" name="TextBox 2">
            <a:extLst>
              <a:ext uri="{FF2B5EF4-FFF2-40B4-BE49-F238E27FC236}">
                <a16:creationId xmlns:a16="http://schemas.microsoft.com/office/drawing/2014/main" id="{D3D09AA8-50DD-446B-B917-2FBB8DE96F31}"/>
              </a:ext>
            </a:extLst>
          </p:cNvPr>
          <p:cNvSpPr txBox="1"/>
          <p:nvPr/>
        </p:nvSpPr>
        <p:spPr>
          <a:xfrm flipH="1">
            <a:off x="1694045" y="4985886"/>
            <a:ext cx="7902341" cy="923330"/>
          </a:xfrm>
          <a:prstGeom prst="rect">
            <a:avLst/>
          </a:prstGeom>
          <a:noFill/>
        </p:spPr>
        <p:txBody>
          <a:bodyPr wrap="square" rtlCol="0">
            <a:spAutoFit/>
          </a:bodyPr>
          <a:lstStyle/>
          <a:p>
            <a:r>
              <a:rPr lang="en-GB" dirty="0"/>
              <a:t>The last Great day of the Feast water was drawn from the Pool of Siloam and poured out in the temple courtyard, barrel after barrel, till it flowed out of the temple and down into David’s City. Read John 7 v37-39, </a:t>
            </a:r>
            <a:r>
              <a:rPr lang="en-GB" dirty="0" err="1"/>
              <a:t>Ezek</a:t>
            </a:r>
            <a:r>
              <a:rPr lang="en-GB" dirty="0"/>
              <a:t> 47 v1-12, Rev 22 v1-5</a:t>
            </a:r>
          </a:p>
        </p:txBody>
      </p:sp>
    </p:spTree>
    <p:extLst>
      <p:ext uri="{BB962C8B-B14F-4D97-AF65-F5344CB8AC3E}">
        <p14:creationId xmlns:p14="http://schemas.microsoft.com/office/powerpoint/2010/main" val="2533917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30FBDE-9226-4806-A27D-F26FB2589E2C}"/>
              </a:ext>
            </a:extLst>
          </p:cNvPr>
          <p:cNvSpPr txBox="1"/>
          <p:nvPr/>
        </p:nvSpPr>
        <p:spPr>
          <a:xfrm rot="10800000" flipH="1" flipV="1">
            <a:off x="1405288" y="1174683"/>
            <a:ext cx="8971611" cy="400110"/>
          </a:xfrm>
          <a:prstGeom prst="rect">
            <a:avLst/>
          </a:prstGeom>
          <a:noFill/>
        </p:spPr>
        <p:txBody>
          <a:bodyPr wrap="square" rtlCol="0">
            <a:spAutoFit/>
          </a:bodyPr>
          <a:lstStyle/>
          <a:p>
            <a:r>
              <a:rPr lang="en-GB" sz="2000" dirty="0"/>
              <a:t>Marriage how does the God’s Word reveal to us that he loves weddings?</a:t>
            </a:r>
          </a:p>
        </p:txBody>
      </p:sp>
      <p:sp>
        <p:nvSpPr>
          <p:cNvPr id="3" name="TextBox 2">
            <a:extLst>
              <a:ext uri="{FF2B5EF4-FFF2-40B4-BE49-F238E27FC236}">
                <a16:creationId xmlns:a16="http://schemas.microsoft.com/office/drawing/2014/main" id="{37465ECA-7485-4077-A6AA-05D9FCA5D8C7}"/>
              </a:ext>
            </a:extLst>
          </p:cNvPr>
          <p:cNvSpPr txBox="1"/>
          <p:nvPr/>
        </p:nvSpPr>
        <p:spPr>
          <a:xfrm flipH="1">
            <a:off x="1405288" y="1992427"/>
            <a:ext cx="4504624" cy="4401205"/>
          </a:xfrm>
          <a:prstGeom prst="rect">
            <a:avLst/>
          </a:prstGeom>
          <a:noFill/>
        </p:spPr>
        <p:txBody>
          <a:bodyPr wrap="square" rtlCol="0">
            <a:spAutoFit/>
          </a:bodyPr>
          <a:lstStyle/>
          <a:p>
            <a:r>
              <a:rPr lang="en-GB" sz="2000" dirty="0"/>
              <a:t>A promise is made </a:t>
            </a:r>
          </a:p>
          <a:p>
            <a:r>
              <a:rPr lang="en-GB" sz="2000" dirty="0"/>
              <a:t>We are betrothed</a:t>
            </a:r>
          </a:p>
          <a:p>
            <a:r>
              <a:rPr lang="en-GB" sz="2000" dirty="0"/>
              <a:t>A bride price paid</a:t>
            </a:r>
          </a:p>
          <a:p>
            <a:endParaRPr lang="en-GB" sz="2000" dirty="0"/>
          </a:p>
          <a:p>
            <a:r>
              <a:rPr lang="en-GB" sz="2000" dirty="0"/>
              <a:t>The bridegroom goes to prepare a place for him to live with his bride on his fathers estate</a:t>
            </a:r>
          </a:p>
          <a:p>
            <a:endParaRPr lang="en-GB" sz="2000" dirty="0"/>
          </a:p>
          <a:p>
            <a:r>
              <a:rPr lang="en-GB" sz="2000" dirty="0"/>
              <a:t>He will come back when its finished to</a:t>
            </a:r>
          </a:p>
          <a:p>
            <a:endParaRPr lang="en-GB" sz="2000" dirty="0"/>
          </a:p>
          <a:p>
            <a:r>
              <a:rPr lang="en-GB" sz="2000" dirty="0"/>
              <a:t>His bride and the Marriage Feast</a:t>
            </a:r>
          </a:p>
          <a:p>
            <a:endParaRPr lang="en-GB" sz="2000" dirty="0"/>
          </a:p>
          <a:p>
            <a:r>
              <a:rPr lang="en-GB" sz="2000" dirty="0"/>
              <a:t>He takes her to live with him in the place he has prepared</a:t>
            </a:r>
          </a:p>
        </p:txBody>
      </p:sp>
      <p:sp>
        <p:nvSpPr>
          <p:cNvPr id="4" name="TextBox 3">
            <a:extLst>
              <a:ext uri="{FF2B5EF4-FFF2-40B4-BE49-F238E27FC236}">
                <a16:creationId xmlns:a16="http://schemas.microsoft.com/office/drawing/2014/main" id="{AB842353-00BA-4CAD-94F2-702210703C05}"/>
              </a:ext>
            </a:extLst>
          </p:cNvPr>
          <p:cNvSpPr txBox="1"/>
          <p:nvPr/>
        </p:nvSpPr>
        <p:spPr>
          <a:xfrm>
            <a:off x="6699183" y="1992427"/>
            <a:ext cx="3955983" cy="4401205"/>
          </a:xfrm>
          <a:prstGeom prst="rect">
            <a:avLst/>
          </a:prstGeom>
          <a:noFill/>
        </p:spPr>
        <p:txBody>
          <a:bodyPr wrap="square" rtlCol="0">
            <a:spAutoFit/>
          </a:bodyPr>
          <a:lstStyle/>
          <a:p>
            <a:r>
              <a:rPr lang="en-GB" sz="2000" dirty="0"/>
              <a:t>Gen 3 v15</a:t>
            </a:r>
          </a:p>
          <a:p>
            <a:r>
              <a:rPr lang="en-GB" sz="2000" dirty="0"/>
              <a:t>Exodus 20 v7</a:t>
            </a:r>
          </a:p>
          <a:p>
            <a:r>
              <a:rPr lang="en-GB" sz="2000" dirty="0"/>
              <a:t>Passover 2022 years ago </a:t>
            </a:r>
            <a:r>
              <a:rPr lang="en-GB" sz="2000" dirty="0" err="1"/>
              <a:t>ish</a:t>
            </a:r>
            <a:endParaRPr lang="en-GB" sz="2000" dirty="0"/>
          </a:p>
          <a:p>
            <a:endParaRPr lang="en-GB" sz="2000" dirty="0"/>
          </a:p>
          <a:p>
            <a:r>
              <a:rPr lang="en-GB" sz="2000" dirty="0"/>
              <a:t>He is still away but the Jews are a Nation again and Jerusalem is the capital</a:t>
            </a:r>
          </a:p>
          <a:p>
            <a:endParaRPr lang="en-GB" sz="2000" dirty="0"/>
          </a:p>
          <a:p>
            <a:r>
              <a:rPr lang="en-GB" sz="2000" dirty="0"/>
              <a:t>Has the Time of the Gentiles finished ?</a:t>
            </a:r>
          </a:p>
          <a:p>
            <a:r>
              <a:rPr lang="en-GB" sz="2000" dirty="0"/>
              <a:t>Luke 21 v24</a:t>
            </a:r>
          </a:p>
          <a:p>
            <a:r>
              <a:rPr lang="en-GB" sz="2000" dirty="0"/>
              <a:t>Are we looking forward to our wedding?</a:t>
            </a:r>
          </a:p>
          <a:p>
            <a:r>
              <a:rPr lang="en-GB" sz="2000" dirty="0"/>
              <a:t>And going to be with our Lord?</a:t>
            </a:r>
          </a:p>
        </p:txBody>
      </p:sp>
    </p:spTree>
    <p:extLst>
      <p:ext uri="{BB962C8B-B14F-4D97-AF65-F5344CB8AC3E}">
        <p14:creationId xmlns:p14="http://schemas.microsoft.com/office/powerpoint/2010/main" val="3708951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6D92C-A40B-CD34-C453-5B1D1DE90FC0}"/>
              </a:ext>
            </a:extLst>
          </p:cNvPr>
          <p:cNvSpPr>
            <a:spLocks noGrp="1"/>
          </p:cNvSpPr>
          <p:nvPr>
            <p:ph type="title"/>
          </p:nvPr>
        </p:nvSpPr>
        <p:spPr>
          <a:xfrm>
            <a:off x="838200" y="365125"/>
            <a:ext cx="10515600" cy="5273675"/>
          </a:xfrm>
        </p:spPr>
        <p:txBody>
          <a:bodyPr/>
          <a:lstStyle/>
          <a:p>
            <a:r>
              <a:rPr lang="en-GB" dirty="0"/>
              <a:t>Are you prepared and ready?</a:t>
            </a:r>
          </a:p>
        </p:txBody>
      </p:sp>
    </p:spTree>
    <p:extLst>
      <p:ext uri="{BB962C8B-B14F-4D97-AF65-F5344CB8AC3E}">
        <p14:creationId xmlns:p14="http://schemas.microsoft.com/office/powerpoint/2010/main" val="3952299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B3A238-3482-4893-BF1E-92493E69E4DB}"/>
              </a:ext>
            </a:extLst>
          </p:cNvPr>
          <p:cNvSpPr txBox="1"/>
          <p:nvPr/>
        </p:nvSpPr>
        <p:spPr>
          <a:xfrm>
            <a:off x="1268995" y="1787963"/>
            <a:ext cx="9462499" cy="3231654"/>
          </a:xfrm>
          <a:prstGeom prst="rect">
            <a:avLst/>
          </a:prstGeom>
          <a:noFill/>
        </p:spPr>
        <p:txBody>
          <a:bodyPr wrap="square">
            <a:spAutoFit/>
          </a:bodyPr>
          <a:lstStyle/>
          <a:p>
            <a:endParaRPr lang="en-GB" b="0" i="0" u="none" strike="noStrike" dirty="0">
              <a:solidFill>
                <a:srgbClr val="0563C1"/>
              </a:solidFill>
              <a:effectLst/>
              <a:latin typeface="Roboto"/>
              <a:hlinkClick r:id="rId2" tooltip="3361: Mē (Adv) -- Not, lest. A primary particle of qualified negation; not, lest; also (whereas ou expects an affirmative one) whether.">
                <a:extLst>
                  <a:ext uri="{A12FA001-AC4F-418D-AE19-62706E023703}">
                    <ahyp:hlinkClr xmlns:ahyp="http://schemas.microsoft.com/office/drawing/2018/hyperlinkcolor" val="tx"/>
                  </a:ext>
                </a:extLst>
              </a:hlinkClick>
            </a:endParaRPr>
          </a:p>
          <a:p>
            <a:endParaRPr lang="en-GB" dirty="0">
              <a:solidFill>
                <a:srgbClr val="0563C1"/>
              </a:solidFill>
              <a:latin typeface="Roboto"/>
              <a:hlinkClick r:id="rId2" tooltip="3361: Mē (Adv) -- Not, lest. A primary particle of qualified negation; not, lest; also (whereas ou expects an affirmative one) whether.">
                <a:extLst>
                  <a:ext uri="{A12FA001-AC4F-418D-AE19-62706E023703}">
                    <ahyp:hlinkClr xmlns:ahyp="http://schemas.microsoft.com/office/drawing/2018/hyperlinkcolor" val="tx"/>
                  </a:ext>
                </a:extLst>
              </a:hlinkClick>
            </a:endParaRPr>
          </a:p>
          <a:p>
            <a:r>
              <a:rPr lang="en-GB" sz="2800" b="1" i="0" strike="noStrike" dirty="0">
                <a:effectLst/>
                <a:highlight>
                  <a:srgbClr val="FFFF00"/>
                </a:highlight>
                <a:latin typeface="+mj-lt"/>
                <a:hlinkClick r:id="rId2" tooltip="3361: Mē (Adv) -- Not, lest. A primary particle of qualified negation; not, lest; also (whereas ou expects an affirmative one) whether.">
                  <a:extLst>
                    <a:ext uri="{A12FA001-AC4F-418D-AE19-62706E023703}">
                      <ahyp:hlinkClr xmlns:ahyp="http://schemas.microsoft.com/office/drawing/2018/hyperlinkcolor" val="tx"/>
                    </a:ext>
                  </a:extLst>
                </a:hlinkClick>
              </a:rPr>
              <a:t>In Matthew 5 v 17 &amp; 18</a:t>
            </a:r>
          </a:p>
          <a:p>
            <a:r>
              <a:rPr lang="en-GB" sz="2800" b="1" i="0" strike="noStrike" dirty="0">
                <a:effectLst/>
                <a:highlight>
                  <a:srgbClr val="FFFF00"/>
                </a:highlight>
                <a:latin typeface="+mj-lt"/>
                <a:hlinkClick r:id="rId2" tooltip="3361: Mē (Adv) -- Not, lest. A primary particle of qualified negation; not, lest; also (whereas ou expects an affirmative one) whether.">
                  <a:extLst>
                    <a:ext uri="{A12FA001-AC4F-418D-AE19-62706E023703}">
                      <ahyp:hlinkClr xmlns:ahyp="http://schemas.microsoft.com/office/drawing/2018/hyperlinkcolor" val="tx"/>
                    </a:ext>
                  </a:extLst>
                </a:hlinkClick>
              </a:rPr>
              <a:t>Do not</a:t>
            </a:r>
            <a:r>
              <a:rPr lang="en-GB" sz="2800" b="1" i="0" dirty="0">
                <a:effectLst/>
                <a:highlight>
                  <a:srgbClr val="FFFF00"/>
                </a:highlight>
                <a:latin typeface="+mj-lt"/>
              </a:rPr>
              <a:t> </a:t>
            </a:r>
            <a:r>
              <a:rPr lang="en-GB" sz="2800" b="1" i="0" strike="noStrike" dirty="0">
                <a:effectLst/>
                <a:highlight>
                  <a:srgbClr val="FFFF00"/>
                </a:highlight>
                <a:latin typeface="+mj-lt"/>
                <a:hlinkClick r:id="rId3" tooltip="3543: nomisēte (V-ASA-2P) -- From nomos; properly, to do by law, i.e. To accustom; by extension, to deem or regard.">
                  <a:extLst>
                    <a:ext uri="{A12FA001-AC4F-418D-AE19-62706E023703}">
                      <ahyp:hlinkClr xmlns:ahyp="http://schemas.microsoft.com/office/drawing/2018/hyperlinkcolor" val="tx"/>
                    </a:ext>
                  </a:extLst>
                </a:hlinkClick>
              </a:rPr>
              <a:t>think</a:t>
            </a:r>
            <a:r>
              <a:rPr lang="en-GB" sz="2800" b="1" i="0" dirty="0">
                <a:effectLst/>
                <a:highlight>
                  <a:srgbClr val="FFFF00"/>
                </a:highlight>
                <a:latin typeface="+mj-lt"/>
              </a:rPr>
              <a:t> </a:t>
            </a:r>
            <a:r>
              <a:rPr lang="en-GB" sz="2800" b="1" i="0" strike="noStrike" dirty="0">
                <a:effectLst/>
                <a:highlight>
                  <a:srgbClr val="FFFF00"/>
                </a:highlight>
                <a:latin typeface="+mj-lt"/>
                <a:hlinkClick r:id="rId4" tooltip="3754: hoti (Conj) -- Neuter of hostis as conjunction; demonstrative, that; causative, because.">
                  <a:extLst>
                    <a:ext uri="{A12FA001-AC4F-418D-AE19-62706E023703}">
                      <ahyp:hlinkClr xmlns:ahyp="http://schemas.microsoft.com/office/drawing/2018/hyperlinkcolor" val="tx"/>
                    </a:ext>
                  </a:extLst>
                </a:hlinkClick>
              </a:rPr>
              <a:t>that</a:t>
            </a:r>
            <a:r>
              <a:rPr lang="en-GB" sz="2800" b="1" i="0" dirty="0">
                <a:effectLst/>
                <a:highlight>
                  <a:srgbClr val="FFFF00"/>
                </a:highlight>
                <a:latin typeface="+mj-lt"/>
              </a:rPr>
              <a:t> </a:t>
            </a:r>
            <a:r>
              <a:rPr lang="en-GB" sz="2800" b="1" i="0" strike="noStrike" dirty="0">
                <a:effectLst/>
                <a:highlight>
                  <a:srgbClr val="FFFF00"/>
                </a:highlight>
                <a:latin typeface="+mj-lt"/>
                <a:hlinkClick r:id="rId5" tooltip="2064: ēlthon (V-AIA-1S) -- To come, go. ">
                  <a:extLst>
                    <a:ext uri="{A12FA001-AC4F-418D-AE19-62706E023703}">
                      <ahyp:hlinkClr xmlns:ahyp="http://schemas.microsoft.com/office/drawing/2018/hyperlinkcolor" val="tx"/>
                    </a:ext>
                  </a:extLst>
                </a:hlinkClick>
              </a:rPr>
              <a:t>I have come</a:t>
            </a:r>
            <a:r>
              <a:rPr lang="en-GB" sz="2800" b="1" i="0" dirty="0">
                <a:effectLst/>
                <a:highlight>
                  <a:srgbClr val="FFFF00"/>
                </a:highlight>
                <a:latin typeface="+mj-lt"/>
              </a:rPr>
              <a:t> </a:t>
            </a:r>
            <a:r>
              <a:rPr lang="en-GB" sz="2800" b="1" i="0" strike="noStrike" dirty="0">
                <a:effectLst/>
                <a:highlight>
                  <a:srgbClr val="FFFF00"/>
                </a:highlight>
                <a:latin typeface="+mj-lt"/>
                <a:hlinkClick r:id="rId6" tooltip="2647: katalysai (V-ANA) -- From kata and luo; to loosen down, i.e. to demolish; specially to halt for the night.">
                  <a:extLst>
                    <a:ext uri="{A12FA001-AC4F-418D-AE19-62706E023703}">
                      <ahyp:hlinkClr xmlns:ahyp="http://schemas.microsoft.com/office/drawing/2018/hyperlinkcolor" val="tx"/>
                    </a:ext>
                  </a:extLst>
                </a:hlinkClick>
              </a:rPr>
              <a:t>to abolish</a:t>
            </a:r>
            <a:r>
              <a:rPr lang="en-GB" sz="2800" b="1" i="0" dirty="0">
                <a:effectLst/>
                <a:highlight>
                  <a:srgbClr val="FFFF00"/>
                </a:highlight>
                <a:latin typeface="+mj-lt"/>
              </a:rPr>
              <a:t> </a:t>
            </a:r>
            <a:r>
              <a:rPr lang="en-GB" sz="2800" b="1" i="0" strike="noStrike" dirty="0">
                <a:effectLst/>
                <a:highlight>
                  <a:srgbClr val="FFFF00"/>
                </a:highlight>
                <a:latin typeface="+mj-lt"/>
                <a:hlinkClick r:id="rId7" tooltip="3588: ton (Art-AMS) --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the</a:t>
            </a:r>
            <a:r>
              <a:rPr lang="en-GB" sz="2800" b="1" i="0" dirty="0">
                <a:effectLst/>
                <a:highlight>
                  <a:srgbClr val="FFFF00"/>
                </a:highlight>
                <a:latin typeface="+mj-lt"/>
              </a:rPr>
              <a:t> </a:t>
            </a:r>
            <a:r>
              <a:rPr lang="en-GB" sz="2800" b="1" i="0" strike="noStrike" dirty="0">
                <a:effectLst/>
                <a:highlight>
                  <a:srgbClr val="FFFF00"/>
                </a:highlight>
                <a:latin typeface="+mj-lt"/>
                <a:hlinkClick r:id="rId8" tooltip="3551: nomon (N-AMS) -- From a primary nemo; law, genitive case, specially, (including the volume); also of the Gospel), or figuratively.">
                  <a:extLst>
                    <a:ext uri="{A12FA001-AC4F-418D-AE19-62706E023703}">
                      <ahyp:hlinkClr xmlns:ahyp="http://schemas.microsoft.com/office/drawing/2018/hyperlinkcolor" val="tx"/>
                    </a:ext>
                  </a:extLst>
                </a:hlinkClick>
              </a:rPr>
              <a:t>Law</a:t>
            </a:r>
            <a:r>
              <a:rPr lang="en-GB" sz="2800" b="1" i="0" dirty="0">
                <a:effectLst/>
                <a:highlight>
                  <a:srgbClr val="FFFF00"/>
                </a:highlight>
                <a:latin typeface="+mj-lt"/>
              </a:rPr>
              <a:t> </a:t>
            </a:r>
            <a:r>
              <a:rPr lang="en-GB" sz="2800" b="1" i="0" strike="noStrike" dirty="0">
                <a:effectLst/>
                <a:highlight>
                  <a:srgbClr val="FFFF00"/>
                </a:highlight>
                <a:latin typeface="+mj-lt"/>
                <a:hlinkClick r:id="rId9" tooltip="2228: ē (Conj) -- Or, than. A primary particle of distinction between two connected terms; disjunctive, or; comparative, than.">
                  <a:extLst>
                    <a:ext uri="{A12FA001-AC4F-418D-AE19-62706E023703}">
                      <ahyp:hlinkClr xmlns:ahyp="http://schemas.microsoft.com/office/drawing/2018/hyperlinkcolor" val="tx"/>
                    </a:ext>
                  </a:extLst>
                </a:hlinkClick>
              </a:rPr>
              <a:t>or</a:t>
            </a:r>
            <a:r>
              <a:rPr lang="en-GB" sz="2800" b="1" i="0" dirty="0">
                <a:effectLst/>
                <a:highlight>
                  <a:srgbClr val="FFFF00"/>
                </a:highlight>
                <a:latin typeface="+mj-lt"/>
              </a:rPr>
              <a:t> </a:t>
            </a:r>
            <a:r>
              <a:rPr lang="en-GB" sz="2800" b="1" i="0" strike="noStrike" dirty="0">
                <a:effectLst/>
                <a:highlight>
                  <a:srgbClr val="FFFF00"/>
                </a:highlight>
                <a:latin typeface="+mj-lt"/>
                <a:hlinkClick r:id="rId7" tooltip="3588: tous (Art-AMP) --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the</a:t>
            </a:r>
            <a:r>
              <a:rPr lang="en-GB" sz="2800" b="1" i="0" dirty="0">
                <a:effectLst/>
                <a:highlight>
                  <a:srgbClr val="FFFF00"/>
                </a:highlight>
                <a:latin typeface="+mj-lt"/>
              </a:rPr>
              <a:t> </a:t>
            </a:r>
            <a:r>
              <a:rPr lang="en-GB" sz="2800" b="1" i="0" strike="noStrike" dirty="0">
                <a:effectLst/>
                <a:highlight>
                  <a:srgbClr val="FFFF00"/>
                </a:highlight>
                <a:latin typeface="+mj-lt"/>
                <a:hlinkClick r:id="rId10" tooltip="4396: prophētas (N-AMP) -- From a compound of pro and phemi; a foreteller; by analogy, an inspired speaker; by extension, a poet.">
                  <a:extLst>
                    <a:ext uri="{A12FA001-AC4F-418D-AE19-62706E023703}">
                      <ahyp:hlinkClr xmlns:ahyp="http://schemas.microsoft.com/office/drawing/2018/hyperlinkcolor" val="tx"/>
                    </a:ext>
                  </a:extLst>
                </a:hlinkClick>
              </a:rPr>
              <a:t>Prophets.</a:t>
            </a:r>
            <a:r>
              <a:rPr lang="en-GB" sz="2800" b="1" i="0" dirty="0">
                <a:effectLst/>
                <a:highlight>
                  <a:srgbClr val="FFFF00"/>
                </a:highlight>
                <a:latin typeface="+mj-lt"/>
              </a:rPr>
              <a:t> </a:t>
            </a:r>
            <a:r>
              <a:rPr lang="en-GB" sz="2800" b="1" i="0" strike="noStrike" dirty="0">
                <a:effectLst/>
                <a:highlight>
                  <a:srgbClr val="FFFF00"/>
                </a:highlight>
                <a:latin typeface="+mj-lt"/>
                <a:hlinkClick r:id="rId5" tooltip="2064: ēlthon (V-AIA-1S) -- To come, go. ">
                  <a:extLst>
                    <a:ext uri="{A12FA001-AC4F-418D-AE19-62706E023703}">
                      <ahyp:hlinkClr xmlns:ahyp="http://schemas.microsoft.com/office/drawing/2018/hyperlinkcolor" val="tx"/>
                    </a:ext>
                  </a:extLst>
                </a:hlinkClick>
              </a:rPr>
              <a:t>I have not come</a:t>
            </a:r>
            <a:r>
              <a:rPr lang="en-GB" sz="2800" b="1" i="0" dirty="0">
                <a:effectLst/>
                <a:highlight>
                  <a:srgbClr val="FFFF00"/>
                </a:highlight>
                <a:latin typeface="+mj-lt"/>
              </a:rPr>
              <a:t> </a:t>
            </a:r>
            <a:r>
              <a:rPr lang="en-GB" sz="2800" b="1" i="0" strike="noStrike" dirty="0">
                <a:effectLst/>
                <a:highlight>
                  <a:srgbClr val="FFFF00"/>
                </a:highlight>
                <a:latin typeface="+mj-lt"/>
                <a:hlinkClick r:id="rId6" tooltip="2647: katalysai (V-ANA) -- From kata and luo; to loosen down, i.e. to demolish; specially to halt for the night.">
                  <a:extLst>
                    <a:ext uri="{A12FA001-AC4F-418D-AE19-62706E023703}">
                      <ahyp:hlinkClr xmlns:ahyp="http://schemas.microsoft.com/office/drawing/2018/hyperlinkcolor" val="tx"/>
                    </a:ext>
                  </a:extLst>
                </a:hlinkClick>
              </a:rPr>
              <a:t>to abolish them,</a:t>
            </a:r>
            <a:r>
              <a:rPr lang="en-GB" sz="2800" b="1" i="0" dirty="0">
                <a:effectLst/>
                <a:highlight>
                  <a:srgbClr val="FFFF00"/>
                </a:highlight>
                <a:latin typeface="+mj-lt"/>
              </a:rPr>
              <a:t> </a:t>
            </a:r>
            <a:r>
              <a:rPr lang="en-GB" sz="2800" b="1" i="0" strike="noStrike" dirty="0">
                <a:effectLst/>
                <a:highlight>
                  <a:srgbClr val="FFFF00"/>
                </a:highlight>
                <a:latin typeface="+mj-lt"/>
                <a:hlinkClick r:id="rId11" tooltip="235: alla (Conj) -- But, except, however. Neuter plural of allos; properly, other things, i.e. contrariwise.">
                  <a:extLst>
                    <a:ext uri="{A12FA001-AC4F-418D-AE19-62706E023703}">
                      <ahyp:hlinkClr xmlns:ahyp="http://schemas.microsoft.com/office/drawing/2018/hyperlinkcolor" val="tx"/>
                    </a:ext>
                  </a:extLst>
                </a:hlinkClick>
              </a:rPr>
              <a:t>but</a:t>
            </a:r>
            <a:r>
              <a:rPr lang="en-GB" sz="2800" b="1" i="0" dirty="0">
                <a:effectLst/>
                <a:highlight>
                  <a:srgbClr val="FFFF00"/>
                </a:highlight>
                <a:latin typeface="+mj-lt"/>
              </a:rPr>
              <a:t> </a:t>
            </a:r>
            <a:r>
              <a:rPr lang="en-GB" sz="2800" b="1" i="0" strike="noStrike" dirty="0">
                <a:effectLst/>
                <a:highlight>
                  <a:srgbClr val="FFFF00"/>
                </a:highlight>
                <a:latin typeface="+mj-lt"/>
                <a:hlinkClick r:id="rId12" tooltip="4137: plērōsai (V-ANA) -- From pleres; to make replete, i.e. to cram, level up, or to furnish, satisfy, execute, finish, verify, etc.">
                  <a:extLst>
                    <a:ext uri="{A12FA001-AC4F-418D-AE19-62706E023703}">
                      <ahyp:hlinkClr xmlns:ahyp="http://schemas.microsoft.com/office/drawing/2018/hyperlinkcolor" val="tx"/>
                    </a:ext>
                  </a:extLst>
                </a:hlinkClick>
              </a:rPr>
              <a:t>to </a:t>
            </a:r>
            <a:r>
              <a:rPr lang="en-GB" sz="2800" b="1" i="0" strike="noStrike" dirty="0" err="1">
                <a:effectLst/>
                <a:highlight>
                  <a:srgbClr val="FFFF00"/>
                </a:highlight>
                <a:latin typeface="+mj-lt"/>
                <a:hlinkClick r:id="rId12" tooltip="4137: plērōsai (V-ANA) -- From pleres; to make replete, i.e. to cram, level up, or to furnish, satisfy, execute, finish, verify, etc.">
                  <a:extLst>
                    <a:ext uri="{A12FA001-AC4F-418D-AE19-62706E023703}">
                      <ahyp:hlinkClr xmlns:ahyp="http://schemas.microsoft.com/office/drawing/2018/hyperlinkcolor" val="tx"/>
                    </a:ext>
                  </a:extLst>
                </a:hlinkClick>
              </a:rPr>
              <a:t>fulfill</a:t>
            </a:r>
            <a:r>
              <a:rPr lang="en-GB" sz="2800" b="1" i="0" strike="noStrike" dirty="0">
                <a:effectLst/>
                <a:highlight>
                  <a:srgbClr val="FFFF00"/>
                </a:highlight>
                <a:latin typeface="+mj-lt"/>
                <a:hlinkClick r:id="rId12" tooltip="4137: plērōsai (V-ANA) -- From pleres; to make replete, i.e. to cram, level up, or to furnish, satisfy, execute, finish, verify, etc.">
                  <a:extLst>
                    <a:ext uri="{A12FA001-AC4F-418D-AE19-62706E023703}">
                      <ahyp:hlinkClr xmlns:ahyp="http://schemas.microsoft.com/office/drawing/2018/hyperlinkcolor" val="tx"/>
                    </a:ext>
                  </a:extLst>
                </a:hlinkClick>
              </a:rPr>
              <a:t> them.</a:t>
            </a:r>
            <a:r>
              <a:rPr lang="en-GB" sz="2800" b="1" i="0" dirty="0">
                <a:effectLst/>
                <a:highlight>
                  <a:srgbClr val="FFFF00"/>
                </a:highlight>
                <a:latin typeface="+mj-lt"/>
              </a:rPr>
              <a:t> </a:t>
            </a:r>
            <a:r>
              <a:rPr lang="en-GB" sz="2800" b="1" i="0" dirty="0">
                <a:effectLst/>
                <a:latin typeface="+mj-lt"/>
              </a:rPr>
              <a:t>18 For I tell you truly, until heaven and earth pass away, not a single jot, not a stroke of a pen, will disappear from the Law until everything is accomplished.…</a:t>
            </a:r>
            <a:endParaRPr lang="en-GB" sz="2800" b="1" dirty="0">
              <a:latin typeface="+mj-lt"/>
            </a:endParaRPr>
          </a:p>
        </p:txBody>
      </p:sp>
    </p:spTree>
    <p:extLst>
      <p:ext uri="{BB962C8B-B14F-4D97-AF65-F5344CB8AC3E}">
        <p14:creationId xmlns:p14="http://schemas.microsoft.com/office/powerpoint/2010/main" val="15120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2B47FA-923E-4612-9E54-4EB128E21A50}"/>
              </a:ext>
            </a:extLst>
          </p:cNvPr>
          <p:cNvSpPr txBox="1"/>
          <p:nvPr/>
        </p:nvSpPr>
        <p:spPr>
          <a:xfrm flipH="1">
            <a:off x="1173345" y="1367352"/>
            <a:ext cx="10131228" cy="3539430"/>
          </a:xfrm>
          <a:prstGeom prst="rect">
            <a:avLst/>
          </a:prstGeom>
          <a:noFill/>
        </p:spPr>
        <p:txBody>
          <a:bodyPr wrap="square" rtlCol="0">
            <a:spAutoFit/>
          </a:bodyPr>
          <a:lstStyle/>
          <a:p>
            <a:r>
              <a:rPr lang="en-GB" sz="2800" dirty="0"/>
              <a:t>The western/</a:t>
            </a:r>
            <a:r>
              <a:rPr lang="en-GB" sz="2800" dirty="0" err="1"/>
              <a:t>greek</a:t>
            </a:r>
            <a:r>
              <a:rPr lang="en-GB" sz="2800" dirty="0"/>
              <a:t> view of prophecy is that things are predicted – fulfilled in the future</a:t>
            </a:r>
          </a:p>
          <a:p>
            <a:endParaRPr lang="en-GB" sz="2800" dirty="0"/>
          </a:p>
          <a:p>
            <a:r>
              <a:rPr lang="en-GB" sz="2800" dirty="0"/>
              <a:t>The Jewish perspective is that prophecy is pattern or type</a:t>
            </a:r>
          </a:p>
          <a:p>
            <a:endParaRPr lang="en-GB" sz="2800" dirty="0"/>
          </a:p>
          <a:p>
            <a:r>
              <a:rPr lang="en-GB" sz="2800" dirty="0"/>
              <a:t>Hosea 12 v10</a:t>
            </a:r>
            <a:r>
              <a:rPr lang="en-GB" sz="2800" i="0" baseline="30000" dirty="0">
                <a:solidFill>
                  <a:srgbClr val="000000"/>
                </a:solidFill>
                <a:effectLst/>
              </a:rPr>
              <a:t>1 </a:t>
            </a:r>
            <a:r>
              <a:rPr lang="en-GB" sz="2800" i="0" dirty="0">
                <a:solidFill>
                  <a:srgbClr val="000000"/>
                </a:solidFill>
                <a:effectLst/>
              </a:rPr>
              <a:t>I have also spoken by the prophets, and I have multiplied visions, and used similitudes, by the ministry of the prophets.</a:t>
            </a:r>
            <a:r>
              <a:rPr lang="en-GB" sz="2800" dirty="0"/>
              <a:t> </a:t>
            </a:r>
          </a:p>
        </p:txBody>
      </p:sp>
    </p:spTree>
    <p:extLst>
      <p:ext uri="{BB962C8B-B14F-4D97-AF65-F5344CB8AC3E}">
        <p14:creationId xmlns:p14="http://schemas.microsoft.com/office/powerpoint/2010/main" val="752012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548EE4-2F2F-45B5-8EE6-77C01C0CB415}"/>
              </a:ext>
            </a:extLst>
          </p:cNvPr>
          <p:cNvSpPr txBox="1"/>
          <p:nvPr/>
        </p:nvSpPr>
        <p:spPr>
          <a:xfrm>
            <a:off x="922867" y="1846775"/>
            <a:ext cx="10616750" cy="1477328"/>
          </a:xfrm>
          <a:prstGeom prst="rect">
            <a:avLst/>
          </a:prstGeom>
          <a:noFill/>
        </p:spPr>
        <p:txBody>
          <a:bodyPr wrap="square" rtlCol="0">
            <a:spAutoFit/>
          </a:bodyPr>
          <a:lstStyle/>
          <a:p>
            <a:r>
              <a:rPr lang="en-GB" dirty="0"/>
              <a:t>What are the similitudes that we can see in the Bible – a type (from which we get the word prototype)</a:t>
            </a:r>
          </a:p>
          <a:p>
            <a:r>
              <a:rPr lang="en-GB" dirty="0"/>
              <a:t>                                                                                                  a simile – a resemblance</a:t>
            </a:r>
          </a:p>
          <a:p>
            <a:r>
              <a:rPr lang="en-GB" dirty="0"/>
              <a:t>                                                                                                  a </a:t>
            </a:r>
            <a:r>
              <a:rPr lang="en-GB" dirty="0" err="1"/>
              <a:t>metaphore</a:t>
            </a:r>
            <a:r>
              <a:rPr lang="en-GB" dirty="0"/>
              <a:t> -  a representation</a:t>
            </a:r>
          </a:p>
          <a:p>
            <a:endParaRPr lang="en-GB" dirty="0"/>
          </a:p>
          <a:p>
            <a:r>
              <a:rPr lang="en-GB" dirty="0"/>
              <a:t>There are many ways in the Bible of describing happenings </a:t>
            </a:r>
            <a:r>
              <a:rPr lang="en-GB" dirty="0" err="1"/>
              <a:t>e.g</a:t>
            </a:r>
            <a:r>
              <a:rPr lang="en-GB" dirty="0"/>
              <a:t> The Akedah see Genesis 22</a:t>
            </a:r>
          </a:p>
        </p:txBody>
      </p:sp>
      <p:sp>
        <p:nvSpPr>
          <p:cNvPr id="5" name="TextBox 4">
            <a:extLst>
              <a:ext uri="{FF2B5EF4-FFF2-40B4-BE49-F238E27FC236}">
                <a16:creationId xmlns:a16="http://schemas.microsoft.com/office/drawing/2014/main" id="{72059C19-082F-4E47-A333-1AA5DC707693}"/>
              </a:ext>
            </a:extLst>
          </p:cNvPr>
          <p:cNvSpPr txBox="1"/>
          <p:nvPr/>
        </p:nvSpPr>
        <p:spPr>
          <a:xfrm>
            <a:off x="3478344" y="993195"/>
            <a:ext cx="5132172" cy="523220"/>
          </a:xfrm>
          <a:prstGeom prst="rect">
            <a:avLst/>
          </a:prstGeom>
          <a:noFill/>
        </p:spPr>
        <p:txBody>
          <a:bodyPr wrap="square" rtlCol="0">
            <a:spAutoFit/>
          </a:bodyPr>
          <a:lstStyle/>
          <a:p>
            <a:r>
              <a:rPr lang="en-GB" sz="2800" dirty="0"/>
              <a:t>Similitudes = Figures of speech</a:t>
            </a:r>
          </a:p>
        </p:txBody>
      </p:sp>
      <p:sp>
        <p:nvSpPr>
          <p:cNvPr id="6" name="TextBox 5">
            <a:extLst>
              <a:ext uri="{FF2B5EF4-FFF2-40B4-BE49-F238E27FC236}">
                <a16:creationId xmlns:a16="http://schemas.microsoft.com/office/drawing/2014/main" id="{6540A460-6BD0-468A-9A9B-8E2547C8A6C0}"/>
              </a:ext>
            </a:extLst>
          </p:cNvPr>
          <p:cNvSpPr txBox="1"/>
          <p:nvPr/>
        </p:nvSpPr>
        <p:spPr>
          <a:xfrm>
            <a:off x="5420038" y="3756945"/>
            <a:ext cx="1617134" cy="523220"/>
          </a:xfrm>
          <a:prstGeom prst="rect">
            <a:avLst/>
          </a:prstGeom>
          <a:noFill/>
        </p:spPr>
        <p:txBody>
          <a:bodyPr wrap="square" rtlCol="0">
            <a:spAutoFit/>
          </a:bodyPr>
          <a:lstStyle/>
          <a:p>
            <a:r>
              <a:rPr lang="en-GB" sz="2800" dirty="0"/>
              <a:t>Patterns</a:t>
            </a:r>
          </a:p>
        </p:txBody>
      </p:sp>
      <p:sp>
        <p:nvSpPr>
          <p:cNvPr id="7" name="TextBox 6">
            <a:extLst>
              <a:ext uri="{FF2B5EF4-FFF2-40B4-BE49-F238E27FC236}">
                <a16:creationId xmlns:a16="http://schemas.microsoft.com/office/drawing/2014/main" id="{F3ADEA69-198A-45DE-A3B9-15E4F8F9CA79}"/>
              </a:ext>
            </a:extLst>
          </p:cNvPr>
          <p:cNvSpPr txBox="1"/>
          <p:nvPr/>
        </p:nvSpPr>
        <p:spPr>
          <a:xfrm>
            <a:off x="922867" y="4292600"/>
            <a:ext cx="9779000" cy="369332"/>
          </a:xfrm>
          <a:prstGeom prst="rect">
            <a:avLst/>
          </a:prstGeom>
          <a:noFill/>
        </p:spPr>
        <p:txBody>
          <a:bodyPr wrap="square" rtlCol="0">
            <a:spAutoFit/>
          </a:bodyPr>
          <a:lstStyle/>
          <a:p>
            <a:r>
              <a:rPr lang="en-GB" dirty="0"/>
              <a:t>Are there any patterns that we see in the Bible?                 Do we use any today?</a:t>
            </a:r>
          </a:p>
        </p:txBody>
      </p:sp>
    </p:spTree>
    <p:extLst>
      <p:ext uri="{BB962C8B-B14F-4D97-AF65-F5344CB8AC3E}">
        <p14:creationId xmlns:p14="http://schemas.microsoft.com/office/powerpoint/2010/main" val="3792974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EF85AE-1387-4E58-AD3B-993D7C1BB2D1}"/>
              </a:ext>
            </a:extLst>
          </p:cNvPr>
          <p:cNvSpPr txBox="1"/>
          <p:nvPr/>
        </p:nvSpPr>
        <p:spPr>
          <a:xfrm>
            <a:off x="1513209" y="1877037"/>
            <a:ext cx="7905919" cy="954107"/>
          </a:xfrm>
          <a:prstGeom prst="rect">
            <a:avLst/>
          </a:prstGeom>
          <a:noFill/>
        </p:spPr>
        <p:txBody>
          <a:bodyPr wrap="square" rtlCol="0">
            <a:spAutoFit/>
          </a:bodyPr>
          <a:lstStyle/>
          <a:p>
            <a:r>
              <a:rPr lang="en-GB" sz="2800" dirty="0"/>
              <a:t>There is a </a:t>
            </a:r>
            <a:r>
              <a:rPr lang="en-GB" sz="2800" dirty="0" err="1"/>
              <a:t>heptatic</a:t>
            </a:r>
            <a:r>
              <a:rPr lang="en-GB" sz="2800" dirty="0"/>
              <a:t> code that runs through the Bible –that is seven 7</a:t>
            </a:r>
          </a:p>
        </p:txBody>
      </p:sp>
      <p:sp>
        <p:nvSpPr>
          <p:cNvPr id="4" name="TextBox 3">
            <a:extLst>
              <a:ext uri="{FF2B5EF4-FFF2-40B4-BE49-F238E27FC236}">
                <a16:creationId xmlns:a16="http://schemas.microsoft.com/office/drawing/2014/main" id="{E00C5FDA-EB4C-421A-A473-83497A5FA321}"/>
              </a:ext>
            </a:extLst>
          </p:cNvPr>
          <p:cNvSpPr txBox="1"/>
          <p:nvPr/>
        </p:nvSpPr>
        <p:spPr>
          <a:xfrm>
            <a:off x="1648044" y="3572459"/>
            <a:ext cx="7549080" cy="954107"/>
          </a:xfrm>
          <a:prstGeom prst="rect">
            <a:avLst/>
          </a:prstGeom>
          <a:noFill/>
        </p:spPr>
        <p:txBody>
          <a:bodyPr wrap="square" rtlCol="0">
            <a:spAutoFit/>
          </a:bodyPr>
          <a:lstStyle/>
          <a:p>
            <a:r>
              <a:rPr lang="en-GB" sz="2800" dirty="0"/>
              <a:t>Are you aware of anything to do with seven that comes from the Bible?</a:t>
            </a:r>
          </a:p>
        </p:txBody>
      </p:sp>
    </p:spTree>
    <p:extLst>
      <p:ext uri="{BB962C8B-B14F-4D97-AF65-F5344CB8AC3E}">
        <p14:creationId xmlns:p14="http://schemas.microsoft.com/office/powerpoint/2010/main" val="149134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52AA623-6326-4325-A04A-2C6EE9D4214B}"/>
              </a:ext>
            </a:extLst>
          </p:cNvPr>
          <p:cNvGraphicFramePr>
            <a:graphicFrameLocks noGrp="1"/>
          </p:cNvGraphicFramePr>
          <p:nvPr>
            <p:extLst>
              <p:ext uri="{D42A27DB-BD31-4B8C-83A1-F6EECF244321}">
                <p14:modId xmlns:p14="http://schemas.microsoft.com/office/powerpoint/2010/main" val="4214256223"/>
              </p:ext>
            </p:extLst>
          </p:nvPr>
        </p:nvGraphicFramePr>
        <p:xfrm>
          <a:off x="3617140" y="2403335"/>
          <a:ext cx="4116147" cy="3867990"/>
        </p:xfrm>
        <a:graphic>
          <a:graphicData uri="http://schemas.openxmlformats.org/drawingml/2006/table">
            <a:tbl>
              <a:tblPr firstRow="1" bandRow="1">
                <a:tableStyleId>{5C22544A-7EE6-4342-B048-85BDC9FD1C3A}</a:tableStyleId>
              </a:tblPr>
              <a:tblGrid>
                <a:gridCol w="588021">
                  <a:extLst>
                    <a:ext uri="{9D8B030D-6E8A-4147-A177-3AD203B41FA5}">
                      <a16:colId xmlns:a16="http://schemas.microsoft.com/office/drawing/2014/main" val="3995216239"/>
                    </a:ext>
                  </a:extLst>
                </a:gridCol>
                <a:gridCol w="588021">
                  <a:extLst>
                    <a:ext uri="{9D8B030D-6E8A-4147-A177-3AD203B41FA5}">
                      <a16:colId xmlns:a16="http://schemas.microsoft.com/office/drawing/2014/main" val="406025438"/>
                    </a:ext>
                  </a:extLst>
                </a:gridCol>
                <a:gridCol w="588021">
                  <a:extLst>
                    <a:ext uri="{9D8B030D-6E8A-4147-A177-3AD203B41FA5}">
                      <a16:colId xmlns:a16="http://schemas.microsoft.com/office/drawing/2014/main" val="1572965673"/>
                    </a:ext>
                  </a:extLst>
                </a:gridCol>
                <a:gridCol w="588021">
                  <a:extLst>
                    <a:ext uri="{9D8B030D-6E8A-4147-A177-3AD203B41FA5}">
                      <a16:colId xmlns:a16="http://schemas.microsoft.com/office/drawing/2014/main" val="4291584367"/>
                    </a:ext>
                  </a:extLst>
                </a:gridCol>
                <a:gridCol w="588021">
                  <a:extLst>
                    <a:ext uri="{9D8B030D-6E8A-4147-A177-3AD203B41FA5}">
                      <a16:colId xmlns:a16="http://schemas.microsoft.com/office/drawing/2014/main" val="3974442510"/>
                    </a:ext>
                  </a:extLst>
                </a:gridCol>
                <a:gridCol w="588021">
                  <a:extLst>
                    <a:ext uri="{9D8B030D-6E8A-4147-A177-3AD203B41FA5}">
                      <a16:colId xmlns:a16="http://schemas.microsoft.com/office/drawing/2014/main" val="1096765757"/>
                    </a:ext>
                  </a:extLst>
                </a:gridCol>
                <a:gridCol w="588021">
                  <a:extLst>
                    <a:ext uri="{9D8B030D-6E8A-4147-A177-3AD203B41FA5}">
                      <a16:colId xmlns:a16="http://schemas.microsoft.com/office/drawing/2014/main" val="3064094208"/>
                    </a:ext>
                  </a:extLst>
                </a:gridCol>
              </a:tblGrid>
              <a:tr h="55257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098643243"/>
                  </a:ext>
                </a:extLst>
              </a:tr>
              <a:tr h="55257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971890390"/>
                  </a:ext>
                </a:extLst>
              </a:tr>
              <a:tr h="552570">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698208041"/>
                  </a:ext>
                </a:extLst>
              </a:tr>
              <a:tr h="55257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547106199"/>
                  </a:ext>
                </a:extLst>
              </a:tr>
              <a:tr h="55257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970057213"/>
                  </a:ext>
                </a:extLst>
              </a:tr>
              <a:tr h="55257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752331365"/>
                  </a:ext>
                </a:extLst>
              </a:tr>
              <a:tr h="55257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317985053"/>
                  </a:ext>
                </a:extLst>
              </a:tr>
            </a:tbl>
          </a:graphicData>
        </a:graphic>
      </p:graphicFrame>
      <p:sp>
        <p:nvSpPr>
          <p:cNvPr id="4" name="TextBox 3">
            <a:extLst>
              <a:ext uri="{FF2B5EF4-FFF2-40B4-BE49-F238E27FC236}">
                <a16:creationId xmlns:a16="http://schemas.microsoft.com/office/drawing/2014/main" id="{BD9402C0-3C22-4DC3-8C3F-F7829302D089}"/>
              </a:ext>
            </a:extLst>
          </p:cNvPr>
          <p:cNvSpPr txBox="1"/>
          <p:nvPr/>
        </p:nvSpPr>
        <p:spPr>
          <a:xfrm>
            <a:off x="2314322" y="719666"/>
            <a:ext cx="2144390" cy="5632311"/>
          </a:xfrm>
          <a:prstGeom prst="rect">
            <a:avLst/>
          </a:prstGeom>
          <a:noFill/>
        </p:spPr>
        <p:txBody>
          <a:bodyPr wrap="square" rtlCol="0">
            <a:spAutoFit/>
          </a:bodyPr>
          <a:lstStyle/>
          <a:p>
            <a:r>
              <a:rPr lang="en-GB" dirty="0"/>
              <a:t>The seven days of creation</a:t>
            </a:r>
          </a:p>
          <a:p>
            <a:endParaRPr lang="en-GB" dirty="0"/>
          </a:p>
          <a:p>
            <a:endParaRPr lang="en-GB" dirty="0"/>
          </a:p>
          <a:p>
            <a:endParaRPr lang="en-GB" dirty="0"/>
          </a:p>
          <a:p>
            <a:endParaRPr lang="en-GB" dirty="0"/>
          </a:p>
          <a:p>
            <a:r>
              <a:rPr lang="en-GB" dirty="0"/>
              <a:t>Sabbath</a:t>
            </a:r>
          </a:p>
          <a:p>
            <a:endParaRPr lang="en-GB" dirty="0"/>
          </a:p>
          <a:p>
            <a:r>
              <a:rPr lang="en-GB" dirty="0"/>
              <a:t>6</a:t>
            </a:r>
            <a:r>
              <a:rPr lang="en-GB" baseline="30000" dirty="0"/>
              <a:t>th</a:t>
            </a:r>
            <a:r>
              <a:rPr lang="en-GB" dirty="0"/>
              <a:t> day</a:t>
            </a:r>
          </a:p>
          <a:p>
            <a:endParaRPr lang="en-GB" dirty="0"/>
          </a:p>
          <a:p>
            <a:r>
              <a:rPr lang="en-GB" dirty="0"/>
              <a:t>5</a:t>
            </a:r>
            <a:r>
              <a:rPr lang="en-GB" baseline="30000" dirty="0"/>
              <a:t>th</a:t>
            </a:r>
            <a:r>
              <a:rPr lang="en-GB" dirty="0"/>
              <a:t> day</a:t>
            </a:r>
          </a:p>
          <a:p>
            <a:endParaRPr lang="en-GB" dirty="0"/>
          </a:p>
          <a:p>
            <a:r>
              <a:rPr lang="en-GB" dirty="0"/>
              <a:t>4</a:t>
            </a:r>
            <a:r>
              <a:rPr lang="en-GB" baseline="30000" dirty="0"/>
              <a:t>th</a:t>
            </a:r>
            <a:r>
              <a:rPr lang="en-GB" dirty="0"/>
              <a:t> day</a:t>
            </a:r>
          </a:p>
          <a:p>
            <a:endParaRPr lang="en-GB" dirty="0"/>
          </a:p>
          <a:p>
            <a:r>
              <a:rPr lang="en-GB" dirty="0"/>
              <a:t>3</a:t>
            </a:r>
            <a:r>
              <a:rPr lang="en-GB" baseline="30000" dirty="0"/>
              <a:t>rd</a:t>
            </a:r>
            <a:r>
              <a:rPr lang="en-GB" dirty="0"/>
              <a:t> day</a:t>
            </a:r>
          </a:p>
          <a:p>
            <a:endParaRPr lang="en-GB" dirty="0"/>
          </a:p>
          <a:p>
            <a:r>
              <a:rPr lang="en-GB" dirty="0"/>
              <a:t>2</a:t>
            </a:r>
            <a:r>
              <a:rPr lang="en-GB" baseline="30000" dirty="0"/>
              <a:t>nd</a:t>
            </a:r>
            <a:r>
              <a:rPr lang="en-GB" dirty="0"/>
              <a:t> day</a:t>
            </a:r>
          </a:p>
          <a:p>
            <a:endParaRPr lang="en-GB" dirty="0"/>
          </a:p>
          <a:p>
            <a:r>
              <a:rPr lang="en-GB" dirty="0"/>
              <a:t>1st day</a:t>
            </a:r>
          </a:p>
          <a:p>
            <a:endParaRPr lang="en-GB" dirty="0"/>
          </a:p>
        </p:txBody>
      </p:sp>
      <p:sp>
        <p:nvSpPr>
          <p:cNvPr id="7" name="Arc 6">
            <a:extLst>
              <a:ext uri="{FF2B5EF4-FFF2-40B4-BE49-F238E27FC236}">
                <a16:creationId xmlns:a16="http://schemas.microsoft.com/office/drawing/2014/main" id="{92E03ABC-2270-4821-819B-3A8E2CE0F6B9}"/>
              </a:ext>
            </a:extLst>
          </p:cNvPr>
          <p:cNvSpPr/>
          <p:nvPr/>
        </p:nvSpPr>
        <p:spPr>
          <a:xfrm>
            <a:off x="5971922" y="5891002"/>
            <a:ext cx="45719"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a:extLst>
              <a:ext uri="{FF2B5EF4-FFF2-40B4-BE49-F238E27FC236}">
                <a16:creationId xmlns:a16="http://schemas.microsoft.com/office/drawing/2014/main" id="{BFA09C29-37CB-44A0-8E0C-8D6C66B3EF9F}"/>
              </a:ext>
            </a:extLst>
          </p:cNvPr>
          <p:cNvSpPr txBox="1"/>
          <p:nvPr/>
        </p:nvSpPr>
        <p:spPr>
          <a:xfrm>
            <a:off x="2314322" y="1569855"/>
            <a:ext cx="5418965" cy="646331"/>
          </a:xfrm>
          <a:prstGeom prst="rect">
            <a:avLst/>
          </a:prstGeom>
          <a:noFill/>
        </p:spPr>
        <p:txBody>
          <a:bodyPr wrap="square" rtlCol="0">
            <a:spAutoFit/>
          </a:bodyPr>
          <a:lstStyle/>
          <a:p>
            <a:r>
              <a:rPr lang="en-GB" dirty="0"/>
              <a:t>There was evening and morning – erev and </a:t>
            </a:r>
            <a:r>
              <a:rPr lang="en-GB" dirty="0" err="1"/>
              <a:t>boker</a:t>
            </a:r>
            <a:r>
              <a:rPr lang="en-GB" dirty="0"/>
              <a:t>- entropy  -  from </a:t>
            </a:r>
            <a:r>
              <a:rPr lang="en-GB"/>
              <a:t>disorder to </a:t>
            </a:r>
            <a:r>
              <a:rPr lang="en-GB" dirty="0"/>
              <a:t>order</a:t>
            </a:r>
          </a:p>
        </p:txBody>
      </p:sp>
    </p:spTree>
    <p:extLst>
      <p:ext uri="{BB962C8B-B14F-4D97-AF65-F5344CB8AC3E}">
        <p14:creationId xmlns:p14="http://schemas.microsoft.com/office/powerpoint/2010/main" val="39541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9508A4-F1F9-444F-9721-44701C1F9DDD}"/>
              </a:ext>
            </a:extLst>
          </p:cNvPr>
          <p:cNvSpPr txBox="1"/>
          <p:nvPr/>
        </p:nvSpPr>
        <p:spPr>
          <a:xfrm>
            <a:off x="1100517" y="1505119"/>
            <a:ext cx="2362874" cy="923330"/>
          </a:xfrm>
          <a:prstGeom prst="rect">
            <a:avLst/>
          </a:prstGeom>
          <a:noFill/>
        </p:spPr>
        <p:txBody>
          <a:bodyPr wrap="square" rtlCol="0">
            <a:spAutoFit/>
          </a:bodyPr>
          <a:lstStyle/>
          <a:p>
            <a:r>
              <a:rPr lang="en-GB" dirty="0"/>
              <a:t>Leviticus 23 stipulates</a:t>
            </a:r>
          </a:p>
          <a:p>
            <a:endParaRPr lang="en-GB" dirty="0"/>
          </a:p>
          <a:p>
            <a:endParaRPr lang="en-GB" dirty="0"/>
          </a:p>
        </p:txBody>
      </p:sp>
      <p:sp>
        <p:nvSpPr>
          <p:cNvPr id="3" name="TextBox 2">
            <a:extLst>
              <a:ext uri="{FF2B5EF4-FFF2-40B4-BE49-F238E27FC236}">
                <a16:creationId xmlns:a16="http://schemas.microsoft.com/office/drawing/2014/main" id="{1CEC3F3A-2A27-4A33-AB3A-BD4342AE30F5}"/>
              </a:ext>
            </a:extLst>
          </p:cNvPr>
          <p:cNvSpPr txBox="1"/>
          <p:nvPr/>
        </p:nvSpPr>
        <p:spPr>
          <a:xfrm>
            <a:off x="1100517" y="2428449"/>
            <a:ext cx="10349713" cy="3416320"/>
          </a:xfrm>
          <a:prstGeom prst="rect">
            <a:avLst/>
          </a:prstGeom>
          <a:noFill/>
        </p:spPr>
        <p:txBody>
          <a:bodyPr wrap="square" rtlCol="0">
            <a:spAutoFit/>
          </a:bodyPr>
          <a:lstStyle/>
          <a:p>
            <a:pPr algn="l"/>
            <a:r>
              <a:rPr lang="en-GB" b="1" i="0" baseline="30000" dirty="0">
                <a:solidFill>
                  <a:srgbClr val="000000"/>
                </a:solidFill>
                <a:effectLst/>
                <a:latin typeface="system-ui"/>
              </a:rPr>
              <a:t>2 </a:t>
            </a:r>
            <a:r>
              <a:rPr lang="en-GB" b="0" i="0" dirty="0">
                <a:solidFill>
                  <a:srgbClr val="000000"/>
                </a:solidFill>
                <a:effectLst/>
                <a:latin typeface="system-ui"/>
              </a:rPr>
              <a:t>Speak unto the children of Israel, and say unto them, Concerning the feasts of the </a:t>
            </a:r>
            <a:r>
              <a:rPr lang="en-GB" b="0" i="0" cap="small" dirty="0">
                <a:solidFill>
                  <a:srgbClr val="000000"/>
                </a:solidFill>
                <a:effectLst/>
                <a:latin typeface="system-ui"/>
              </a:rPr>
              <a:t>Lord</a:t>
            </a:r>
            <a:r>
              <a:rPr lang="en-GB" b="0" i="0" dirty="0">
                <a:solidFill>
                  <a:srgbClr val="000000"/>
                </a:solidFill>
                <a:effectLst/>
                <a:latin typeface="system-ui"/>
              </a:rPr>
              <a:t>, which ye shall proclaim to be holy convocations, even these are </a:t>
            </a:r>
            <a:r>
              <a:rPr lang="en-GB" b="0" i="0" dirty="0">
                <a:solidFill>
                  <a:srgbClr val="FF0000"/>
                </a:solidFill>
                <a:effectLst/>
                <a:latin typeface="system-ui"/>
              </a:rPr>
              <a:t>my</a:t>
            </a:r>
            <a:r>
              <a:rPr lang="en-GB" b="0" i="0" dirty="0">
                <a:solidFill>
                  <a:srgbClr val="000000"/>
                </a:solidFill>
                <a:effectLst/>
                <a:latin typeface="system-ui"/>
              </a:rPr>
              <a:t> </a:t>
            </a:r>
            <a:r>
              <a:rPr lang="en-GB" b="0" i="0" dirty="0">
                <a:solidFill>
                  <a:srgbClr val="FF0000"/>
                </a:solidFill>
                <a:effectLst/>
                <a:latin typeface="system-ui"/>
              </a:rPr>
              <a:t>feasts</a:t>
            </a:r>
            <a:r>
              <a:rPr lang="en-GB" b="0" i="0" dirty="0">
                <a:solidFill>
                  <a:srgbClr val="000000"/>
                </a:solidFill>
                <a:effectLst/>
                <a:latin typeface="system-ui"/>
              </a:rPr>
              <a:t>.</a:t>
            </a:r>
            <a:r>
              <a:rPr lang="en-GB" b="1" i="0" baseline="30000" dirty="0">
                <a:solidFill>
                  <a:srgbClr val="000000"/>
                </a:solidFill>
                <a:effectLst/>
                <a:latin typeface="system-ui"/>
              </a:rPr>
              <a:t> 3 </a:t>
            </a:r>
            <a:r>
              <a:rPr lang="en-GB" b="0" i="0" dirty="0">
                <a:solidFill>
                  <a:srgbClr val="000000"/>
                </a:solidFill>
                <a:effectLst/>
                <a:latin typeface="system-ui"/>
              </a:rPr>
              <a:t>Six days shall work be done: but the seventh day is the sabbath of rest, an holy convocation; ye shall do no work therein: it is the sabbath of the </a:t>
            </a:r>
            <a:r>
              <a:rPr lang="en-GB" b="0" i="0" cap="small" dirty="0">
                <a:solidFill>
                  <a:srgbClr val="000000"/>
                </a:solidFill>
                <a:effectLst/>
                <a:latin typeface="system-ui"/>
              </a:rPr>
              <a:t>Lord</a:t>
            </a:r>
            <a:r>
              <a:rPr lang="en-GB" b="0" i="0" dirty="0">
                <a:solidFill>
                  <a:srgbClr val="000000"/>
                </a:solidFill>
                <a:effectLst/>
                <a:latin typeface="system-ui"/>
              </a:rPr>
              <a:t> in all your dwellings.</a:t>
            </a:r>
          </a:p>
          <a:p>
            <a:pPr algn="l"/>
            <a:r>
              <a:rPr lang="en-GB" b="1" i="0" baseline="30000" dirty="0">
                <a:solidFill>
                  <a:srgbClr val="000000"/>
                </a:solidFill>
                <a:effectLst/>
                <a:latin typeface="system-ui"/>
              </a:rPr>
              <a:t>4 </a:t>
            </a:r>
            <a:r>
              <a:rPr lang="en-GB" b="0" i="0" dirty="0">
                <a:solidFill>
                  <a:srgbClr val="000000"/>
                </a:solidFill>
                <a:effectLst/>
                <a:latin typeface="system-ui"/>
              </a:rPr>
              <a:t>These are </a:t>
            </a:r>
            <a:r>
              <a:rPr lang="en-GB" b="0" i="0" dirty="0">
                <a:solidFill>
                  <a:srgbClr val="FF0000"/>
                </a:solidFill>
                <a:effectLst/>
                <a:latin typeface="system-ui"/>
              </a:rPr>
              <a:t>the feasts of the </a:t>
            </a:r>
            <a:r>
              <a:rPr lang="en-GB" b="0" i="0" cap="small" dirty="0">
                <a:solidFill>
                  <a:srgbClr val="FF0000"/>
                </a:solidFill>
                <a:effectLst/>
                <a:latin typeface="system-ui"/>
              </a:rPr>
              <a:t>Lord</a:t>
            </a:r>
            <a:r>
              <a:rPr lang="en-GB" b="0" i="0" dirty="0">
                <a:solidFill>
                  <a:srgbClr val="000000"/>
                </a:solidFill>
                <a:effectLst/>
                <a:latin typeface="system-ui"/>
              </a:rPr>
              <a:t>, even holy convocations, which ye shall proclaim in their </a:t>
            </a:r>
            <a:r>
              <a:rPr lang="en-GB" b="0" i="0" dirty="0">
                <a:solidFill>
                  <a:srgbClr val="FF0000"/>
                </a:solidFill>
                <a:effectLst/>
                <a:latin typeface="system-ui"/>
              </a:rPr>
              <a:t>seasons</a:t>
            </a:r>
            <a:r>
              <a:rPr lang="en-GB" b="0" i="0" dirty="0">
                <a:solidFill>
                  <a:srgbClr val="000000"/>
                </a:solidFill>
                <a:effectLst/>
                <a:latin typeface="system-ui"/>
              </a:rPr>
              <a:t>.</a:t>
            </a:r>
          </a:p>
          <a:p>
            <a:pPr algn="l"/>
            <a:endParaRPr lang="en-GB" dirty="0">
              <a:solidFill>
                <a:srgbClr val="000000"/>
              </a:solidFill>
              <a:latin typeface="system-ui"/>
            </a:endParaRPr>
          </a:p>
          <a:p>
            <a:pPr algn="l"/>
            <a:endParaRPr lang="en-GB" dirty="0">
              <a:solidFill>
                <a:srgbClr val="000000"/>
              </a:solidFill>
              <a:latin typeface="system-ui"/>
            </a:endParaRPr>
          </a:p>
          <a:p>
            <a:pPr algn="l"/>
            <a:r>
              <a:rPr lang="en-GB" dirty="0">
                <a:solidFill>
                  <a:srgbClr val="000000"/>
                </a:solidFill>
                <a:latin typeface="system-ui"/>
              </a:rPr>
              <a:t>Feasts = </a:t>
            </a:r>
            <a:r>
              <a:rPr lang="en-GB" dirty="0" err="1">
                <a:solidFill>
                  <a:srgbClr val="000000"/>
                </a:solidFill>
                <a:latin typeface="system-ui"/>
              </a:rPr>
              <a:t>migraw</a:t>
            </a:r>
            <a:r>
              <a:rPr lang="en-GB" dirty="0">
                <a:solidFill>
                  <a:srgbClr val="000000"/>
                </a:solidFill>
                <a:latin typeface="system-ui"/>
              </a:rPr>
              <a:t> - gathering together to remember – preparation for the future – dress rehearsal</a:t>
            </a:r>
          </a:p>
          <a:p>
            <a:pPr algn="l"/>
            <a:endParaRPr lang="en-GB" dirty="0">
              <a:solidFill>
                <a:srgbClr val="000000"/>
              </a:solidFill>
              <a:latin typeface="system-ui"/>
            </a:endParaRPr>
          </a:p>
          <a:p>
            <a:pPr algn="l"/>
            <a:r>
              <a:rPr lang="en-GB" dirty="0">
                <a:solidFill>
                  <a:srgbClr val="000000"/>
                </a:solidFill>
                <a:latin typeface="system-ui"/>
              </a:rPr>
              <a:t>Seasons = </a:t>
            </a:r>
            <a:r>
              <a:rPr lang="en-GB" dirty="0" err="1">
                <a:solidFill>
                  <a:srgbClr val="000000"/>
                </a:solidFill>
                <a:latin typeface="system-ui"/>
              </a:rPr>
              <a:t>hamoyadin</a:t>
            </a:r>
            <a:endParaRPr lang="en-GB" dirty="0">
              <a:solidFill>
                <a:srgbClr val="000000"/>
              </a:solidFill>
              <a:latin typeface="system-ui"/>
            </a:endParaRPr>
          </a:p>
          <a:p>
            <a:pPr algn="l"/>
            <a:endParaRPr lang="en-GB" dirty="0">
              <a:solidFill>
                <a:srgbClr val="000000"/>
              </a:solidFill>
              <a:latin typeface="system-ui"/>
            </a:endParaRPr>
          </a:p>
          <a:p>
            <a:pPr algn="l"/>
            <a:endParaRPr lang="en-GB" dirty="0"/>
          </a:p>
        </p:txBody>
      </p:sp>
    </p:spTree>
    <p:extLst>
      <p:ext uri="{BB962C8B-B14F-4D97-AF65-F5344CB8AC3E}">
        <p14:creationId xmlns:p14="http://schemas.microsoft.com/office/powerpoint/2010/main" val="2740772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747C91-7DE6-48BE-95FA-BD57ED7B4EE1}"/>
              </a:ext>
            </a:extLst>
          </p:cNvPr>
          <p:cNvSpPr txBox="1"/>
          <p:nvPr/>
        </p:nvSpPr>
        <p:spPr>
          <a:xfrm>
            <a:off x="1566334" y="1947333"/>
            <a:ext cx="9194800" cy="2585323"/>
          </a:xfrm>
          <a:prstGeom prst="rect">
            <a:avLst/>
          </a:prstGeom>
          <a:noFill/>
        </p:spPr>
        <p:txBody>
          <a:bodyPr wrap="square" rtlCol="0">
            <a:spAutoFit/>
          </a:bodyPr>
          <a:lstStyle/>
          <a:p>
            <a:r>
              <a:rPr lang="en-GB" dirty="0"/>
              <a:t>Week of days		Shabbat or Sabbath</a:t>
            </a:r>
          </a:p>
          <a:p>
            <a:endParaRPr lang="en-GB" dirty="0"/>
          </a:p>
          <a:p>
            <a:r>
              <a:rPr lang="en-GB" dirty="0"/>
              <a:t>Week of weeks		</a:t>
            </a:r>
            <a:r>
              <a:rPr lang="en-GB" dirty="0" err="1"/>
              <a:t>Shavout</a:t>
            </a:r>
            <a:r>
              <a:rPr lang="en-GB" dirty="0"/>
              <a:t> or Pentecost</a:t>
            </a:r>
          </a:p>
          <a:p>
            <a:endParaRPr lang="en-GB" dirty="0"/>
          </a:p>
          <a:p>
            <a:r>
              <a:rPr lang="en-GB" dirty="0"/>
              <a:t>Week of Months		Religious Year</a:t>
            </a:r>
          </a:p>
          <a:p>
            <a:endParaRPr lang="en-GB" dirty="0"/>
          </a:p>
          <a:p>
            <a:r>
              <a:rPr lang="en-GB" dirty="0"/>
              <a:t>Week of Years		The Sabbatical Year</a:t>
            </a:r>
          </a:p>
          <a:p>
            <a:endParaRPr lang="en-GB" dirty="0"/>
          </a:p>
          <a:p>
            <a:r>
              <a:rPr lang="en-GB" dirty="0"/>
              <a:t>7 Weeks of years + 1	The Year of Jubilee  2022 is one!!		</a:t>
            </a:r>
          </a:p>
        </p:txBody>
      </p:sp>
      <p:sp>
        <p:nvSpPr>
          <p:cNvPr id="4" name="TextBox 3">
            <a:extLst>
              <a:ext uri="{FF2B5EF4-FFF2-40B4-BE49-F238E27FC236}">
                <a16:creationId xmlns:a16="http://schemas.microsoft.com/office/drawing/2014/main" id="{93E1BD0A-CEE4-4481-9180-FBAE95E99669}"/>
              </a:ext>
            </a:extLst>
          </p:cNvPr>
          <p:cNvSpPr txBox="1"/>
          <p:nvPr/>
        </p:nvSpPr>
        <p:spPr>
          <a:xfrm>
            <a:off x="1566334" y="880532"/>
            <a:ext cx="5714999" cy="369332"/>
          </a:xfrm>
          <a:prstGeom prst="rect">
            <a:avLst/>
          </a:prstGeom>
          <a:noFill/>
        </p:spPr>
        <p:txBody>
          <a:bodyPr wrap="square" rtlCol="0">
            <a:spAutoFit/>
          </a:bodyPr>
          <a:lstStyle/>
          <a:p>
            <a:r>
              <a:rPr lang="en-GB" dirty="0"/>
              <a:t>The </a:t>
            </a:r>
            <a:r>
              <a:rPr lang="en-GB" dirty="0" err="1"/>
              <a:t>Heptatic</a:t>
            </a:r>
            <a:r>
              <a:rPr lang="en-GB" dirty="0"/>
              <a:t> </a:t>
            </a:r>
            <a:r>
              <a:rPr lang="en-GB" dirty="0" err="1"/>
              <a:t>Calender</a:t>
            </a:r>
            <a:endParaRPr lang="en-GB" dirty="0"/>
          </a:p>
        </p:txBody>
      </p:sp>
    </p:spTree>
    <p:extLst>
      <p:ext uri="{BB962C8B-B14F-4D97-AF65-F5344CB8AC3E}">
        <p14:creationId xmlns:p14="http://schemas.microsoft.com/office/powerpoint/2010/main" val="1317674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1532</Words>
  <Application>Microsoft Office PowerPoint</Application>
  <PresentationFormat>Widescreen</PresentationFormat>
  <Paragraphs>258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system-ui</vt:lpstr>
      <vt:lpstr>Arial</vt:lpstr>
      <vt:lpstr>Calibri</vt:lpstr>
      <vt:lpstr>Calibri Light</vt:lpstr>
      <vt:lpstr>Roboto</vt:lpstr>
      <vt:lpstr>Office Theme</vt:lpstr>
      <vt:lpstr>The Convocations of the Lord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does Jesus fulfil the Passover</vt:lpstr>
      <vt:lpstr>How does Jesus fulfil the Passover</vt:lpstr>
      <vt:lpstr>How does Jesus fulfil the Passover</vt:lpstr>
      <vt:lpstr>How does Jesus fulfil the Passover</vt:lpstr>
      <vt:lpstr>How does Jesus fulfil the Passover</vt:lpstr>
      <vt:lpstr>How does Jesus fulfil the Passover</vt:lpstr>
      <vt:lpstr>PowerPoint Presentation</vt:lpstr>
      <vt:lpstr>PowerPoint Presentation</vt:lpstr>
      <vt:lpstr>PowerPoint Presentation</vt:lpstr>
      <vt:lpstr>PowerPoint Presentation</vt:lpstr>
      <vt:lpstr>Are you prepared and ready?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Feasts of the Lord</dc:title>
  <dc:creator>Janet Swan</dc:creator>
  <cp:lastModifiedBy>Janet Swan</cp:lastModifiedBy>
  <cp:revision>7</cp:revision>
  <dcterms:created xsi:type="dcterms:W3CDTF">2020-10-06T18:08:17Z</dcterms:created>
  <dcterms:modified xsi:type="dcterms:W3CDTF">2022-10-17T14:33:48Z</dcterms:modified>
</cp:coreProperties>
</file>